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Amatic SC" panose="00000500000000000000" pitchFamily="2" charset="-79"/>
      <p:regular r:id="rId35"/>
      <p:bold r:id="rId36"/>
    </p:embeddedFont>
    <p:embeddedFont>
      <p:font typeface="Bangers" panose="020B0604020202020204" charset="0"/>
      <p:regular r:id="rId37"/>
    </p:embeddedFont>
    <p:embeddedFont>
      <p:font typeface="Bodoni MT Condensed" panose="02070606080606020203" pitchFamily="18" charset="0"/>
      <p:regular r:id="rId38"/>
      <p:bold r:id="rId39"/>
      <p:italic r:id="rId40"/>
      <p:boldItalic r:id="rId41"/>
    </p:embeddedFont>
    <p:embeddedFont>
      <p:font typeface="Calibri Light" panose="020F0302020204030204" pitchFamily="34" charset="0"/>
      <p:regular r:id="rId42"/>
      <p:italic r:id="rId43"/>
    </p:embeddedFont>
    <p:embeddedFont>
      <p:font typeface="Merriweather" panose="00000500000000000000" pitchFamily="2" charset="0"/>
      <p:regular r:id="rId44"/>
      <p:bold r:id="rId45"/>
      <p:italic r:id="rId46"/>
      <p:boldItalic r:id="rId47"/>
    </p:embeddedFont>
    <p:embeddedFont>
      <p:font typeface="Sniglet"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6FA8"/>
    <a:srgbClr val="000000"/>
    <a:srgbClr val="CC0000"/>
    <a:srgbClr val="FFE05B"/>
    <a:srgbClr val="F38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F22989-8445-4561-9BB4-4786E06E4D0A}">
  <a:tblStyle styleId="{11F22989-8445-4561-9BB4-4786E06E4D0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473" autoAdjust="0"/>
  </p:normalViewPr>
  <p:slideViewPr>
    <p:cSldViewPr snapToGrid="0">
      <p:cViewPr varScale="1">
        <p:scale>
          <a:sx n="126" d="100"/>
          <a:sy n="126" d="100"/>
        </p:scale>
        <p:origin x="792" y="120"/>
      </p:cViewPr>
      <p:guideLst>
        <p:guide orient="horz" pos="1440"/>
        <p:guide pos="2880"/>
      </p:guideLst>
    </p:cSldViewPr>
  </p:slideViewPr>
  <p:outlineViewPr>
    <p:cViewPr>
      <p:scale>
        <a:sx n="33" d="100"/>
        <a:sy n="33" d="100"/>
      </p:scale>
      <p:origin x="0" y="-19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a Ramos" userId="07294a4c1f1f07d6" providerId="LiveId" clId="{BC457759-7EC1-4289-AC30-E9A6F5EDFB0C}"/>
    <pc:docChg chg="modSld">
      <pc:chgData name="Dara Ramos" userId="07294a4c1f1f07d6" providerId="LiveId" clId="{BC457759-7EC1-4289-AC30-E9A6F5EDFB0C}" dt="2022-08-22T23:40:13.767" v="1" actId="12"/>
      <pc:docMkLst>
        <pc:docMk/>
      </pc:docMkLst>
      <pc:sldChg chg="modSp mod">
        <pc:chgData name="Dara Ramos" userId="07294a4c1f1f07d6" providerId="LiveId" clId="{BC457759-7EC1-4289-AC30-E9A6F5EDFB0C}" dt="2022-08-22T23:39:24.866" v="0" actId="12"/>
        <pc:sldMkLst>
          <pc:docMk/>
          <pc:sldMk cId="0" sldId="274"/>
        </pc:sldMkLst>
        <pc:spChg chg="mod">
          <ac:chgData name="Dara Ramos" userId="07294a4c1f1f07d6" providerId="LiveId" clId="{BC457759-7EC1-4289-AC30-E9A6F5EDFB0C}" dt="2022-08-22T23:39:24.866" v="0" actId="12"/>
          <ac:spMkLst>
            <pc:docMk/>
            <pc:sldMk cId="0" sldId="274"/>
            <ac:spMk id="238" creationId="{00000000-0000-0000-0000-000000000000}"/>
          </ac:spMkLst>
        </pc:spChg>
      </pc:sldChg>
      <pc:sldChg chg="modSp mod">
        <pc:chgData name="Dara Ramos" userId="07294a4c1f1f07d6" providerId="LiveId" clId="{BC457759-7EC1-4289-AC30-E9A6F5EDFB0C}" dt="2022-08-22T23:40:13.767" v="1" actId="12"/>
        <pc:sldMkLst>
          <pc:docMk/>
          <pc:sldMk cId="0" sldId="280"/>
        </pc:sldMkLst>
        <pc:spChg chg="mod">
          <ac:chgData name="Dara Ramos" userId="07294a4c1f1f07d6" providerId="LiveId" clId="{BC457759-7EC1-4289-AC30-E9A6F5EDFB0C}" dt="2022-08-22T23:40:13.767" v="1" actId="12"/>
          <ac:spMkLst>
            <pc:docMk/>
            <pc:sldMk cId="0" sldId="280"/>
            <ac:spMk id="8" creationId="{063F75BB-20C9-BF06-F823-5725A4C7BF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49ce54e9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49ce54e9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49ce54e9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49ce54e9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49ce54e9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49ce54e9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49ce54e9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49ce54e9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49ce54e9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49ce54e9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49ce54e9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49ce54e9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49ce54e92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e49ce54e9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e49ce54e9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e49ce54e9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e49ce54e9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e49ce54e9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49ce54e92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49ce54e9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49ce54e9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49ce54e9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e49ce54e92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e49ce54e92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49ce54e92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49ce54e92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49ce54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49ce54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49ce54e9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49ce54e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5"/>
        </a:solidFill>
        <a:effectLst/>
      </p:bgPr>
    </p:bg>
    <p:spTree>
      <p:nvGrpSpPr>
        <p:cNvPr id="1" name="Shape 9"/>
        <p:cNvGrpSpPr/>
        <p:nvPr/>
      </p:nvGrpSpPr>
      <p:grpSpPr>
        <a:xfrm>
          <a:off x="0" y="0"/>
          <a:ext cx="0" cy="0"/>
          <a:chOff x="0" y="0"/>
          <a:chExt cx="0" cy="0"/>
        </a:xfrm>
      </p:grpSpPr>
      <p:pic>
        <p:nvPicPr>
          <p:cNvPr id="10" name="Google Shape;10;p2"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1" name="Google Shape;11;p2"/>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12" name="Google Shape;12;p2"/>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13" name="Google Shape;13;p2"/>
          <p:cNvSpPr txBox="1">
            <a:spLocks noGrp="1"/>
          </p:cNvSpPr>
          <p:nvPr>
            <p:ph type="ctrTitle"/>
          </p:nvPr>
        </p:nvSpPr>
        <p:spPr>
          <a:xfrm>
            <a:off x="2572125" y="2068625"/>
            <a:ext cx="42717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4"/>
        </a:solidFill>
        <a:effectLst/>
      </p:bgPr>
    </p:bg>
    <p:spTree>
      <p:nvGrpSpPr>
        <p:cNvPr id="1" name="Shape 14"/>
        <p:cNvGrpSpPr/>
        <p:nvPr/>
      </p:nvGrpSpPr>
      <p:grpSpPr>
        <a:xfrm>
          <a:off x="0" y="0"/>
          <a:ext cx="0" cy="0"/>
          <a:chOff x="0" y="0"/>
          <a:chExt cx="0" cy="0"/>
        </a:xfrm>
      </p:grpSpPr>
      <p:pic>
        <p:nvPicPr>
          <p:cNvPr id="15" name="Google Shape;15;p3"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6" name="Google Shape;16;p3"/>
          <p:cNvSpPr/>
          <p:nvPr/>
        </p:nvSpPr>
        <p:spPr>
          <a:xfrm rot="169468" flipH="1">
            <a:off x="3608972" y="646196"/>
            <a:ext cx="5247975" cy="3809532"/>
          </a:xfrm>
          <a:prstGeom prst="wedgeEllipseCallout">
            <a:avLst>
              <a:gd name="adj1" fmla="val -42509"/>
              <a:gd name="adj2" fmla="val 62980"/>
            </a:avLst>
          </a:prstGeom>
          <a:solidFill>
            <a:srgbClr val="001936">
              <a:alpha val="2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rot="169468" flipH="1">
            <a:off x="3380372" y="417596"/>
            <a:ext cx="5247975" cy="3809532"/>
          </a:xfrm>
          <a:prstGeom prst="wedgeEllipseCallout">
            <a:avLst>
              <a:gd name="adj1" fmla="val -42509"/>
              <a:gd name="adj2" fmla="val 62980"/>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4101125" y="1659550"/>
            <a:ext cx="3767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4101125" y="2687651"/>
            <a:ext cx="3767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1800">
                <a:solidFill>
                  <a:srgbClr val="000000"/>
                </a:solidFill>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a:solidFill>
                  <a:srgbClr val="000000"/>
                </a:solidFill>
              </a:defRPr>
            </a:lvl4pPr>
            <a:lvl5pPr lvl="4" algn="ctr" rtl="0">
              <a:spcBef>
                <a:spcPts val="0"/>
              </a:spcBef>
              <a:spcAft>
                <a:spcPts val="0"/>
              </a:spcAft>
              <a:buClr>
                <a:srgbClr val="000000"/>
              </a:buClr>
              <a:buSzPts val="1800"/>
              <a:buNone/>
              <a:defRPr>
                <a:solidFill>
                  <a:srgbClr val="000000"/>
                </a:solidFill>
              </a:defRPr>
            </a:lvl5pPr>
            <a:lvl6pPr lvl="5" algn="ctr" rtl="0">
              <a:spcBef>
                <a:spcPts val="0"/>
              </a:spcBef>
              <a:spcAft>
                <a:spcPts val="0"/>
              </a:spcAft>
              <a:buClr>
                <a:srgbClr val="000000"/>
              </a:buClr>
              <a:buSzPts val="1800"/>
              <a:buNone/>
              <a:defRPr>
                <a:solidFill>
                  <a:srgbClr val="000000"/>
                </a:solidFill>
              </a:defRPr>
            </a:lvl6pPr>
            <a:lvl7pPr lvl="6" algn="ctr" rtl="0">
              <a:spcBef>
                <a:spcPts val="0"/>
              </a:spcBef>
              <a:spcAft>
                <a:spcPts val="0"/>
              </a:spcAft>
              <a:buClr>
                <a:srgbClr val="000000"/>
              </a:buClr>
              <a:buSzPts val="1800"/>
              <a:buNone/>
              <a:defRPr>
                <a:solidFill>
                  <a:srgbClr val="000000"/>
                </a:solidFill>
              </a:defRPr>
            </a:lvl7pPr>
            <a:lvl8pPr lvl="7" algn="ctr" rtl="0">
              <a:spcBef>
                <a:spcPts val="0"/>
              </a:spcBef>
              <a:spcAft>
                <a:spcPts val="0"/>
              </a:spcAft>
              <a:buClr>
                <a:srgbClr val="000000"/>
              </a:buClr>
              <a:buSzPts val="1800"/>
              <a:buNone/>
              <a:defRPr>
                <a:solidFill>
                  <a:srgbClr val="000000"/>
                </a:solidFill>
              </a:defRPr>
            </a:lvl8pPr>
            <a:lvl9pPr lvl="8" algn="ctr" rtl="0">
              <a:spcBef>
                <a:spcPts val="0"/>
              </a:spcBef>
              <a:spcAft>
                <a:spcPts val="0"/>
              </a:spcAft>
              <a:buClr>
                <a:srgbClr val="000000"/>
              </a:buClr>
              <a:buSzPts val="1800"/>
              <a:buNone/>
              <a:defRPr>
                <a:solidFill>
                  <a:srgbClr val="000000"/>
                </a:solidFill>
              </a:defRPr>
            </a:lvl9pPr>
          </a:lstStyle>
          <a:p>
            <a:endParaRPr/>
          </a:p>
        </p:txBody>
      </p:sp>
      <p:sp>
        <p:nvSpPr>
          <p:cNvPr id="20" name="Google Shape;2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2"/>
        </a:solidFill>
        <a:effectLst/>
      </p:bgPr>
    </p:bg>
    <p:spTree>
      <p:nvGrpSpPr>
        <p:cNvPr id="1" name="Shape 21"/>
        <p:cNvGrpSpPr/>
        <p:nvPr/>
      </p:nvGrpSpPr>
      <p:grpSpPr>
        <a:xfrm>
          <a:off x="0" y="0"/>
          <a:ext cx="0" cy="0"/>
          <a:chOff x="0" y="0"/>
          <a:chExt cx="0" cy="0"/>
        </a:xfrm>
      </p:grpSpPr>
      <p:pic>
        <p:nvPicPr>
          <p:cNvPr id="22" name="Google Shape;22;p4" descr="comic-02.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3" name="Google Shape;23;p4"/>
          <p:cNvSpPr/>
          <p:nvPr/>
        </p:nvSpPr>
        <p:spPr>
          <a:xfrm>
            <a:off x="1992350" y="3777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24" name="Google Shape;24;p4"/>
          <p:cNvSpPr/>
          <p:nvPr/>
        </p:nvSpPr>
        <p:spPr>
          <a:xfrm>
            <a:off x="1763750" y="-11462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76200" cap="flat" cmpd="sng">
            <a:solidFill>
              <a:srgbClr val="000000"/>
            </a:solidFill>
            <a:prstDash val="solid"/>
            <a:miter lim="8000"/>
            <a:headEnd type="none" w="med" len="med"/>
            <a:tailEnd type="none" w="med" len="med"/>
          </a:ln>
        </p:spPr>
      </p:sp>
      <p:sp>
        <p:nvSpPr>
          <p:cNvPr id="25" name="Google Shape;25;p4"/>
          <p:cNvSpPr txBox="1">
            <a:spLocks noGrp="1"/>
          </p:cNvSpPr>
          <p:nvPr>
            <p:ph type="body" idx="1"/>
          </p:nvPr>
        </p:nvSpPr>
        <p:spPr>
          <a:xfrm>
            <a:off x="2905800" y="2161800"/>
            <a:ext cx="3332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marL="914400" lvl="1"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2pPr>
            <a:lvl3pPr marL="1371600" lvl="2"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3pPr>
            <a:lvl4pPr marL="1828800" lvl="3"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marL="2286000" lvl="4"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marL="2743200" lvl="5"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marL="3200400" lvl="6"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marL="3657600" lvl="7"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marL="4114800" lvl="8" indent="-38100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a:endParaRPr/>
          </a:p>
        </p:txBody>
      </p:sp>
      <p:sp>
        <p:nvSpPr>
          <p:cNvPr id="26" name="Google Shape;26;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ngers"/>
                <a:ea typeface="Bangers"/>
                <a:cs typeface="Bangers"/>
                <a:sym typeface="Bangers"/>
              </a:defRPr>
            </a:lvl1pPr>
            <a:lvl2pPr lvl="1">
              <a:buNone/>
              <a:defRPr>
                <a:latin typeface="Bangers"/>
                <a:ea typeface="Bangers"/>
                <a:cs typeface="Bangers"/>
                <a:sym typeface="Bangers"/>
              </a:defRPr>
            </a:lvl2pPr>
            <a:lvl3pPr lvl="2">
              <a:buNone/>
              <a:defRPr>
                <a:latin typeface="Bangers"/>
                <a:ea typeface="Bangers"/>
                <a:cs typeface="Bangers"/>
                <a:sym typeface="Bangers"/>
              </a:defRPr>
            </a:lvl3pPr>
            <a:lvl4pPr lvl="3">
              <a:buNone/>
              <a:defRPr>
                <a:latin typeface="Bangers"/>
                <a:ea typeface="Bangers"/>
                <a:cs typeface="Bangers"/>
                <a:sym typeface="Bangers"/>
              </a:defRPr>
            </a:lvl4pPr>
            <a:lvl5pPr lvl="4">
              <a:buNone/>
              <a:defRPr>
                <a:latin typeface="Bangers"/>
                <a:ea typeface="Bangers"/>
                <a:cs typeface="Bangers"/>
                <a:sym typeface="Bangers"/>
              </a:defRPr>
            </a:lvl5pPr>
            <a:lvl6pPr lvl="5">
              <a:buNone/>
              <a:defRPr>
                <a:latin typeface="Bangers"/>
                <a:ea typeface="Bangers"/>
                <a:cs typeface="Bangers"/>
                <a:sym typeface="Bangers"/>
              </a:defRPr>
            </a:lvl6pPr>
            <a:lvl7pPr lvl="6">
              <a:buNone/>
              <a:defRPr>
                <a:latin typeface="Bangers"/>
                <a:ea typeface="Bangers"/>
                <a:cs typeface="Bangers"/>
                <a:sym typeface="Bangers"/>
              </a:defRPr>
            </a:lvl7pPr>
            <a:lvl8pPr lvl="7">
              <a:buNone/>
              <a:defRPr>
                <a:latin typeface="Bangers"/>
                <a:ea typeface="Bangers"/>
                <a:cs typeface="Bangers"/>
                <a:sym typeface="Bangers"/>
              </a:defRPr>
            </a:lvl8pPr>
            <a:lvl9pPr lvl="8">
              <a:buNone/>
              <a:defRPr>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3"/>
        </a:solidFill>
        <a:effectLst/>
      </p:bgPr>
    </p:bg>
    <p:spTree>
      <p:nvGrpSpPr>
        <p:cNvPr id="1" name="Shape 27"/>
        <p:cNvGrpSpPr/>
        <p:nvPr/>
      </p:nvGrpSpPr>
      <p:grpSpPr>
        <a:xfrm>
          <a:off x="0" y="0"/>
          <a:ext cx="0" cy="0"/>
          <a:chOff x="0" y="0"/>
          <a:chExt cx="0" cy="0"/>
        </a:xfrm>
      </p:grpSpPr>
      <p:pic>
        <p:nvPicPr>
          <p:cNvPr id="28" name="Google Shape;28;p5"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9" name="Google Shape;29;p5"/>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0" name="Google Shape;30;p5"/>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31" name="Google Shape;31;p5"/>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5"/>
          <p:cNvSpPr txBox="1">
            <a:spLocks noGrp="1"/>
          </p:cNvSpPr>
          <p:nvPr>
            <p:ph type="body" idx="1"/>
          </p:nvPr>
        </p:nvSpPr>
        <p:spPr>
          <a:xfrm>
            <a:off x="1052050" y="1545942"/>
            <a:ext cx="7710900" cy="33036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3" name="Google Shape;33;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rgbClr val="249651"/>
        </a:solidFill>
        <a:effectLst/>
      </p:bgPr>
    </p:bg>
    <p:spTree>
      <p:nvGrpSpPr>
        <p:cNvPr id="1" name="Shape 34"/>
        <p:cNvGrpSpPr/>
        <p:nvPr/>
      </p:nvGrpSpPr>
      <p:grpSpPr>
        <a:xfrm>
          <a:off x="0" y="0"/>
          <a:ext cx="0" cy="0"/>
          <a:chOff x="0" y="0"/>
          <a:chExt cx="0" cy="0"/>
        </a:xfrm>
      </p:grpSpPr>
      <p:pic>
        <p:nvPicPr>
          <p:cNvPr id="35" name="Google Shape;35;p6"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6" name="Google Shape;36;p6"/>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7" name="Google Shape;37;p6"/>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38" name="Google Shape;38;p6"/>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6"/>
          <p:cNvSpPr txBox="1">
            <a:spLocks noGrp="1"/>
          </p:cNvSpPr>
          <p:nvPr>
            <p:ph type="body" idx="1"/>
          </p:nvPr>
        </p:nvSpPr>
        <p:spPr>
          <a:xfrm>
            <a:off x="1073625" y="1550125"/>
            <a:ext cx="3396300" cy="26661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0" name="Google Shape;40;p6"/>
          <p:cNvSpPr txBox="1">
            <a:spLocks noGrp="1"/>
          </p:cNvSpPr>
          <p:nvPr>
            <p:ph type="body" idx="2"/>
          </p:nvPr>
        </p:nvSpPr>
        <p:spPr>
          <a:xfrm>
            <a:off x="4674251" y="1550125"/>
            <a:ext cx="3396300" cy="26661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1" name="Google Shape;4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5"/>
        </a:solidFill>
        <a:effectLst/>
      </p:bgPr>
    </p:bg>
    <p:spTree>
      <p:nvGrpSpPr>
        <p:cNvPr id="1" name="Shape 42"/>
        <p:cNvGrpSpPr/>
        <p:nvPr/>
      </p:nvGrpSpPr>
      <p:grpSpPr>
        <a:xfrm>
          <a:off x="0" y="0"/>
          <a:ext cx="0" cy="0"/>
          <a:chOff x="0" y="0"/>
          <a:chExt cx="0" cy="0"/>
        </a:xfrm>
      </p:grpSpPr>
      <p:pic>
        <p:nvPicPr>
          <p:cNvPr id="43" name="Google Shape;43;p7"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 name="Google Shape;44;p7"/>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5" name="Google Shape;45;p7"/>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46" name="Google Shape;46;p7"/>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7"/>
          <p:cNvSpPr txBox="1">
            <a:spLocks noGrp="1"/>
          </p:cNvSpPr>
          <p:nvPr>
            <p:ph type="body" idx="1"/>
          </p:nvPr>
        </p:nvSpPr>
        <p:spPr>
          <a:xfrm>
            <a:off x="902950"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8" name="Google Shape;48;p7"/>
          <p:cNvSpPr txBox="1">
            <a:spLocks noGrp="1"/>
          </p:cNvSpPr>
          <p:nvPr>
            <p:ph type="body" idx="2"/>
          </p:nvPr>
        </p:nvSpPr>
        <p:spPr>
          <a:xfrm>
            <a:off x="3315993"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9" name="Google Shape;49;p7"/>
          <p:cNvSpPr txBox="1">
            <a:spLocks noGrp="1"/>
          </p:cNvSpPr>
          <p:nvPr>
            <p:ph type="body" idx="3"/>
          </p:nvPr>
        </p:nvSpPr>
        <p:spPr>
          <a:xfrm>
            <a:off x="5729035" y="1556175"/>
            <a:ext cx="2295300" cy="282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0" name="Google Shape;50;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51"/>
        <p:cNvGrpSpPr/>
        <p:nvPr/>
      </p:nvGrpSpPr>
      <p:grpSpPr>
        <a:xfrm>
          <a:off x="0" y="0"/>
          <a:ext cx="0" cy="0"/>
          <a:chOff x="0" y="0"/>
          <a:chExt cx="0" cy="0"/>
        </a:xfrm>
      </p:grpSpPr>
      <p:pic>
        <p:nvPicPr>
          <p:cNvPr id="52" name="Google Shape;52;p8"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3" name="Google Shape;53;p8"/>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54" name="Google Shape;54;p8"/>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55" name="Google Shape;55;p8"/>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7"/>
        <p:cNvGrpSpPr/>
        <p:nvPr/>
      </p:nvGrpSpPr>
      <p:grpSpPr>
        <a:xfrm>
          <a:off x="0" y="0"/>
          <a:ext cx="0" cy="0"/>
          <a:chOff x="0" y="0"/>
          <a:chExt cx="0" cy="0"/>
        </a:xfrm>
      </p:grpSpPr>
      <p:pic>
        <p:nvPicPr>
          <p:cNvPr id="58" name="Google Shape;58;p9"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9" name="Google Shape;59;p9"/>
          <p:cNvSpPr/>
          <p:nvPr/>
        </p:nvSpPr>
        <p:spPr>
          <a:xfrm>
            <a:off x="734600" y="7635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60" name="Google Shape;60;p9"/>
          <p:cNvSpPr/>
          <p:nvPr/>
        </p:nvSpPr>
        <p:spPr>
          <a:xfrm>
            <a:off x="506000" y="534900"/>
            <a:ext cx="7879000" cy="4185275"/>
          </a:xfrm>
          <a:custGeom>
            <a:avLst/>
            <a:gdLst/>
            <a:ahLst/>
            <a:cxnLst/>
            <a:rect l="l" t="t" r="r" b="b"/>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61" name="Google Shape;61;p9"/>
          <p:cNvSpPr txBox="1">
            <a:spLocks noGrp="1"/>
          </p:cNvSpPr>
          <p:nvPr>
            <p:ph type="body" idx="1"/>
          </p:nvPr>
        </p:nvSpPr>
        <p:spPr>
          <a:xfrm rot="-120953">
            <a:off x="457216" y="4025232"/>
            <a:ext cx="8229893" cy="519622"/>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400"/>
              <a:buNone/>
              <a:defRPr sz="1400"/>
            </a:lvl1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824BB0"/>
        </a:solidFill>
        <a:effectLst/>
      </p:bgPr>
    </p:bg>
    <p:spTree>
      <p:nvGrpSpPr>
        <p:cNvPr id="1" name="Shape 63"/>
        <p:cNvGrpSpPr/>
        <p:nvPr/>
      </p:nvGrpSpPr>
      <p:grpSpPr>
        <a:xfrm>
          <a:off x="0" y="0"/>
          <a:ext cx="0" cy="0"/>
          <a:chOff x="0" y="0"/>
          <a:chExt cx="0" cy="0"/>
        </a:xfrm>
      </p:grpSpPr>
      <p:pic>
        <p:nvPicPr>
          <p:cNvPr id="64" name="Google Shape;64;p10" descr="comic-03.png"/>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65" name="Google Shape;65;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0A7E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rot="161729">
            <a:off x="976261" y="876906"/>
            <a:ext cx="7029878" cy="760139"/>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1pPr>
            <a:lvl2pPr lvl="1">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2pPr>
            <a:lvl3pPr lvl="2">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3pPr>
            <a:lvl4pPr lvl="3">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4pPr>
            <a:lvl5pPr lvl="4">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5pPr>
            <a:lvl6pPr lvl="5">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6pPr>
            <a:lvl7pPr lvl="6">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7pPr>
            <a:lvl8pPr lvl="7">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8pPr>
            <a:lvl9pPr lvl="8">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1052050" y="1545942"/>
            <a:ext cx="7710900" cy="3303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Sniglet"/>
              <a:buChar char="×"/>
              <a:defRPr sz="3000">
                <a:solidFill>
                  <a:schemeClr val="dk1"/>
                </a:solidFill>
                <a:latin typeface="Sniglet"/>
                <a:ea typeface="Sniglet"/>
                <a:cs typeface="Sniglet"/>
                <a:sym typeface="Sniglet"/>
              </a:defRPr>
            </a:lvl1pPr>
            <a:lvl2pPr marL="914400" lvl="1"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2pPr>
            <a:lvl3pPr marL="1371600" lvl="2"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3pPr>
            <a:lvl4pPr marL="1828800" lvl="3"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4pPr>
            <a:lvl5pPr marL="2286000" lvl="4"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5pPr>
            <a:lvl6pPr marL="2743200" lvl="5"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6pPr>
            <a:lvl7pPr marL="3200400" lvl="6"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7pPr>
            <a:lvl8pPr marL="3657600" lvl="7"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8pPr>
            <a:lvl9pPr marL="4114800" lvl="8"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Bangers"/>
                <a:ea typeface="Bangers"/>
                <a:cs typeface="Bangers"/>
                <a:sym typeface="Bangers"/>
              </a:defRPr>
            </a:lvl1pPr>
            <a:lvl2pPr lvl="1" algn="r">
              <a:buNone/>
              <a:defRPr sz="1200">
                <a:solidFill>
                  <a:srgbClr val="FFFFFF"/>
                </a:solidFill>
                <a:latin typeface="Bangers"/>
                <a:ea typeface="Bangers"/>
                <a:cs typeface="Bangers"/>
                <a:sym typeface="Bangers"/>
              </a:defRPr>
            </a:lvl2pPr>
            <a:lvl3pPr lvl="2" algn="r">
              <a:buNone/>
              <a:defRPr sz="1200">
                <a:solidFill>
                  <a:srgbClr val="FFFFFF"/>
                </a:solidFill>
                <a:latin typeface="Bangers"/>
                <a:ea typeface="Bangers"/>
                <a:cs typeface="Bangers"/>
                <a:sym typeface="Bangers"/>
              </a:defRPr>
            </a:lvl3pPr>
            <a:lvl4pPr lvl="3" algn="r">
              <a:buNone/>
              <a:defRPr sz="1200">
                <a:solidFill>
                  <a:srgbClr val="FFFFFF"/>
                </a:solidFill>
                <a:latin typeface="Bangers"/>
                <a:ea typeface="Bangers"/>
                <a:cs typeface="Bangers"/>
                <a:sym typeface="Bangers"/>
              </a:defRPr>
            </a:lvl4pPr>
            <a:lvl5pPr lvl="4" algn="r">
              <a:buNone/>
              <a:defRPr sz="1200">
                <a:solidFill>
                  <a:srgbClr val="FFFFFF"/>
                </a:solidFill>
                <a:latin typeface="Bangers"/>
                <a:ea typeface="Bangers"/>
                <a:cs typeface="Bangers"/>
                <a:sym typeface="Bangers"/>
              </a:defRPr>
            </a:lvl5pPr>
            <a:lvl6pPr lvl="5" algn="r">
              <a:buNone/>
              <a:defRPr sz="1200">
                <a:solidFill>
                  <a:srgbClr val="FFFFFF"/>
                </a:solidFill>
                <a:latin typeface="Bangers"/>
                <a:ea typeface="Bangers"/>
                <a:cs typeface="Bangers"/>
                <a:sym typeface="Bangers"/>
              </a:defRPr>
            </a:lvl6pPr>
            <a:lvl7pPr lvl="6" algn="r">
              <a:buNone/>
              <a:defRPr sz="1200">
                <a:solidFill>
                  <a:srgbClr val="FFFFFF"/>
                </a:solidFill>
                <a:latin typeface="Bangers"/>
                <a:ea typeface="Bangers"/>
                <a:cs typeface="Bangers"/>
                <a:sym typeface="Bangers"/>
              </a:defRPr>
            </a:lvl7pPr>
            <a:lvl8pPr lvl="7" algn="r">
              <a:buNone/>
              <a:defRPr sz="1200">
                <a:solidFill>
                  <a:srgbClr val="FFFFFF"/>
                </a:solidFill>
                <a:latin typeface="Bangers"/>
                <a:ea typeface="Bangers"/>
                <a:cs typeface="Bangers"/>
                <a:sym typeface="Bangers"/>
              </a:defRPr>
            </a:lvl8pPr>
            <a:lvl9pPr lvl="8" algn="r">
              <a:buNone/>
              <a:defRPr sz="1200">
                <a:solidFill>
                  <a:srgbClr val="FFFFFF"/>
                </a:solidFill>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r6w5gPtChhU"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IqVXThss1z4"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https://journals.library.columbia.edu/index.php/lawandarts/announcement/view/112#:~:text=For%20the%20Marilyn%20series%2C%20Warhol,silkscreen%20print%20using%20different%20colors.&amp;text=The%20resulting%20work%20was%20transformative,but%20Warhol's%20appropriation%20is%20undeniable."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69"/>
        <p:cNvGrpSpPr/>
        <p:nvPr/>
      </p:nvGrpSpPr>
      <p:grpSpPr>
        <a:xfrm>
          <a:off x="0" y="0"/>
          <a:ext cx="0" cy="0"/>
          <a:chOff x="0" y="0"/>
          <a:chExt cx="0" cy="0"/>
        </a:xfrm>
      </p:grpSpPr>
      <p:sp>
        <p:nvSpPr>
          <p:cNvPr id="5" name="Google Shape;183;p15">
            <a:extLst>
              <a:ext uri="{FF2B5EF4-FFF2-40B4-BE49-F238E27FC236}">
                <a16:creationId xmlns:a16="http://schemas.microsoft.com/office/drawing/2014/main" id="{E438D638-8D41-234F-1EF8-ABB92A586B7E}"/>
              </a:ext>
            </a:extLst>
          </p:cNvPr>
          <p:cNvSpPr txBox="1">
            <a:spLocks noGrp="1"/>
          </p:cNvSpPr>
          <p:nvPr>
            <p:ph type="title" idx="4294967295"/>
          </p:nvPr>
        </p:nvSpPr>
        <p:spPr>
          <a:xfrm>
            <a:off x="1089328" y="1196520"/>
            <a:ext cx="6965343" cy="2750459"/>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1pPr>
            <a:lvl2pPr marR="0" lvl="1"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2pPr>
            <a:lvl3pPr marR="0" lvl="2"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3pPr>
            <a:lvl4pPr marR="0" lvl="3"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4pPr>
            <a:lvl5pPr marR="0" lvl="4"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5pPr>
            <a:lvl6pPr marR="0" lvl="5"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6pPr>
            <a:lvl7pPr marR="0" lvl="6"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7pPr>
            <a:lvl8pPr marR="0" lvl="7"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8pPr>
            <a:lvl9pPr marR="0" lvl="8" algn="ctr" rtl="0">
              <a:lnSpc>
                <a:spcPct val="80000"/>
              </a:lnSpc>
              <a:spcBef>
                <a:spcPts val="0"/>
              </a:spcBef>
              <a:spcAft>
                <a:spcPts val="0"/>
              </a:spcAft>
              <a:buClr>
                <a:schemeClr val="lt1"/>
              </a:buClr>
              <a:buSzPts val="6000"/>
              <a:buFont typeface="Amatic SC"/>
              <a:buNone/>
              <a:defRPr sz="6000" b="1" i="0" u="none" strike="noStrike" cap="none">
                <a:solidFill>
                  <a:schemeClr val="lt1"/>
                </a:solidFill>
                <a:latin typeface="Amatic SC"/>
                <a:ea typeface="Amatic SC"/>
                <a:cs typeface="Amatic SC"/>
                <a:sym typeface="Amatic SC"/>
              </a:defRPr>
            </a:lvl9pPr>
          </a:lstStyle>
          <a:p>
            <a:pPr marL="0" marR="0" lvl="0" indent="0" algn="ctr" defTabSz="914400" rtl="0" eaLnBrk="1" fontAlgn="auto" latinLnBrk="0" hangingPunct="1">
              <a:lnSpc>
                <a:spcPts val="3800"/>
              </a:lnSpc>
              <a:spcBef>
                <a:spcPts val="0"/>
              </a:spcBef>
              <a:spcAft>
                <a:spcPts val="0"/>
              </a:spcAft>
              <a:buClr>
                <a:schemeClr val="lt1"/>
              </a:buClr>
              <a:buSzPts val="6000"/>
              <a:buFont typeface="Amatic SC"/>
              <a:buNone/>
              <a:tabLst/>
              <a:defRPr/>
            </a:pPr>
            <a:r>
              <a:rPr kumimoji="0" lang="en-US" sz="4400" b="0"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rPr>
              <a:t>Introduction to</a:t>
            </a:r>
            <a:br>
              <a:rPr kumimoji="0" lang="en-US" sz="4400" b="0"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rPr>
            </a:br>
            <a:r>
              <a:rPr kumimoji="0" lang="en-US" sz="4400" b="0"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rPr>
              <a:t>Argument Analysis</a:t>
            </a:r>
          </a:p>
          <a:p>
            <a:pPr marL="0" marR="0" lvl="0" indent="0" algn="ctr" defTabSz="914400" rtl="0" eaLnBrk="1" fontAlgn="auto" latinLnBrk="0" hangingPunct="1">
              <a:lnSpc>
                <a:spcPts val="2200"/>
              </a:lnSpc>
              <a:spcBef>
                <a:spcPts val="0"/>
              </a:spcBef>
              <a:spcAft>
                <a:spcPts val="0"/>
              </a:spcAft>
              <a:buClr>
                <a:schemeClr val="lt1"/>
              </a:buClr>
              <a:buSzPts val="6000"/>
              <a:buFont typeface="Amatic SC"/>
              <a:buNone/>
              <a:tabLst/>
              <a:defRPr/>
            </a:pPr>
            <a:endParaRPr kumimoji="0" lang="en-US" sz="4000" b="0"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endParaRPr>
          </a:p>
          <a:p>
            <a:pPr marL="0" marR="0" lvl="0" indent="0" algn="ctr" defTabSz="914400" rtl="0" eaLnBrk="1" fontAlgn="auto" latinLnBrk="0" hangingPunct="1">
              <a:lnSpc>
                <a:spcPct val="80000"/>
              </a:lnSpc>
              <a:spcBef>
                <a:spcPts val="0"/>
              </a:spcBef>
              <a:spcAft>
                <a:spcPts val="0"/>
              </a:spcAft>
              <a:buClr>
                <a:schemeClr val="lt1"/>
              </a:buClr>
              <a:buSzPts val="6000"/>
              <a:buFont typeface="Amatic SC"/>
              <a:buNone/>
              <a:tabLst/>
              <a:defRPr/>
            </a:pPr>
            <a:r>
              <a:rPr kumimoji="0" lang="en-US" sz="3600" b="1"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rPr>
              <a:t>Part 5: </a:t>
            </a:r>
            <a:r>
              <a:rPr kumimoji="0" lang="en" sz="3600" b="1" i="0" u="none" strike="noStrike" kern="0" cap="none" spc="0" normalizeH="0" baseline="0" noProof="0" dirty="0">
                <a:ln>
                  <a:noFill/>
                </a:ln>
                <a:solidFill>
                  <a:srgbClr val="000000"/>
                </a:solidFill>
                <a:effectLst/>
                <a:uLnTx/>
                <a:uFillTx/>
                <a:latin typeface="Bodoni MT Condensed" panose="02070606080606020203" pitchFamily="18" charset="0"/>
                <a:ea typeface="Sniglet"/>
                <a:cs typeface="Sniglet"/>
                <a:sym typeface="Sniglet"/>
              </a:rPr>
              <a:t>Art as Argument,</a:t>
            </a:r>
            <a:br>
              <a:rPr kumimoji="0" lang="en" sz="3600" b="1" i="0" u="none" strike="noStrike" kern="0" cap="none" spc="0" normalizeH="0" baseline="0" noProof="0" dirty="0">
                <a:ln>
                  <a:noFill/>
                </a:ln>
                <a:solidFill>
                  <a:srgbClr val="000000"/>
                </a:solidFill>
                <a:effectLst/>
                <a:uLnTx/>
                <a:uFillTx/>
                <a:latin typeface="Bodoni MT Condensed" panose="02070606080606020203" pitchFamily="18" charset="0"/>
                <a:ea typeface="Sniglet"/>
                <a:cs typeface="Sniglet"/>
                <a:sym typeface="Sniglet"/>
              </a:rPr>
            </a:br>
            <a:r>
              <a:rPr kumimoji="0" lang="en" sz="3600" b="1" i="0" u="none" strike="noStrike" kern="0" cap="none" spc="0" normalizeH="0" baseline="0" noProof="0" dirty="0">
                <a:ln>
                  <a:noFill/>
                </a:ln>
                <a:solidFill>
                  <a:srgbClr val="000000"/>
                </a:solidFill>
                <a:effectLst/>
                <a:uLnTx/>
                <a:uFillTx/>
                <a:latin typeface="Bodoni MT Condensed" panose="02070606080606020203" pitchFamily="18" charset="0"/>
                <a:ea typeface="Sniglet"/>
                <a:cs typeface="Sniglet"/>
                <a:sym typeface="Sniglet"/>
              </a:rPr>
              <a:t>Visual Rhetoric, and OPTIC</a:t>
            </a:r>
            <a:endParaRPr kumimoji="0" lang="en-US" sz="2400" b="0" i="0" u="none" strike="noStrike" kern="0" cap="none" spc="0" normalizeH="0" baseline="0" noProof="0" dirty="0">
              <a:ln>
                <a:noFill/>
              </a:ln>
              <a:solidFill>
                <a:srgbClr val="000000"/>
              </a:solidFill>
              <a:effectLst/>
              <a:uLnTx/>
              <a:uFillTx/>
              <a:latin typeface="Bodoni MT Condensed" panose="02070606080606020203" pitchFamily="18" charset="0"/>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63"/>
        <p:cNvGrpSpPr/>
        <p:nvPr/>
      </p:nvGrpSpPr>
      <p:grpSpPr>
        <a:xfrm>
          <a:off x="0" y="0"/>
          <a:ext cx="0" cy="0"/>
          <a:chOff x="0" y="0"/>
          <a:chExt cx="0" cy="0"/>
        </a:xfrm>
      </p:grpSpPr>
      <p:sp>
        <p:nvSpPr>
          <p:cNvPr id="164" name="Google Shape;164;p20"/>
          <p:cNvSpPr txBox="1">
            <a:spLocks noGrp="1"/>
          </p:cNvSpPr>
          <p:nvPr>
            <p:ph type="ctrTitle"/>
          </p:nvPr>
        </p:nvSpPr>
        <p:spPr>
          <a:xfrm>
            <a:off x="4005943" y="1872342"/>
            <a:ext cx="4080296" cy="6994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Bodoni MT Condensed" panose="02070606080606020203" pitchFamily="18" charset="0"/>
              </a:rPr>
              <a:t>Art (as Poetry) as Argument</a:t>
            </a:r>
            <a:endParaRPr dirty="0">
              <a:latin typeface="Bodoni MT Condensed" panose="02070606080606020203" pitchFamily="18" charset="0"/>
            </a:endParaRPr>
          </a:p>
        </p:txBody>
      </p:sp>
      <p:sp>
        <p:nvSpPr>
          <p:cNvPr id="165" name="Google Shape;165;p20"/>
          <p:cNvSpPr txBox="1">
            <a:spLocks noGrp="1"/>
          </p:cNvSpPr>
          <p:nvPr>
            <p:ph type="subTitle" idx="1"/>
          </p:nvPr>
        </p:nvSpPr>
        <p:spPr>
          <a:xfrm>
            <a:off x="4162391" y="2535465"/>
            <a:ext cx="3767400" cy="4472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alibri Light" panose="020F0302020204030204" pitchFamily="34" charset="0"/>
                <a:cs typeface="Calibri Light" panose="020F0302020204030204" pitchFamily="34" charset="0"/>
              </a:rPr>
              <a:t>See link in Google Classroom!</a:t>
            </a:r>
            <a:endParaRPr dirty="0">
              <a:latin typeface="Calibri Light" panose="020F0302020204030204" pitchFamily="34" charset="0"/>
              <a:cs typeface="Calibri Light" panose="020F0302020204030204" pitchFamily="34" charset="0"/>
            </a:endParaRPr>
          </a:p>
        </p:txBody>
      </p:sp>
      <p:sp>
        <p:nvSpPr>
          <p:cNvPr id="5" name="Google Shape;1577;p14">
            <a:extLst>
              <a:ext uri="{FF2B5EF4-FFF2-40B4-BE49-F238E27FC236}">
                <a16:creationId xmlns:a16="http://schemas.microsoft.com/office/drawing/2014/main" id="{5F96B140-DC12-9A51-0091-93DC0E76C599}"/>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10</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170"/>
        <p:cNvGrpSpPr/>
        <p:nvPr/>
      </p:nvGrpSpPr>
      <p:grpSpPr>
        <a:xfrm>
          <a:off x="0" y="0"/>
          <a:ext cx="0" cy="0"/>
          <a:chOff x="0" y="0"/>
          <a:chExt cx="0" cy="0"/>
        </a:xfrm>
      </p:grpSpPr>
      <p:sp>
        <p:nvSpPr>
          <p:cNvPr id="7" name="Google Shape;134;p17">
            <a:extLst>
              <a:ext uri="{FF2B5EF4-FFF2-40B4-BE49-F238E27FC236}">
                <a16:creationId xmlns:a16="http://schemas.microsoft.com/office/drawing/2014/main" id="{F4B7CA54-22A3-2AF6-BEFA-271543E7A493}"/>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rgbClr val="CC0000"/>
                </a:solidFill>
                <a:effectLst/>
                <a:uLnTx/>
                <a:uFillTx/>
                <a:latin typeface="Bodoni MT Condensed" panose="02070606080606020203" pitchFamily="18" charset="0"/>
                <a:ea typeface="Bangers"/>
                <a:cs typeface="Bangers"/>
                <a:sym typeface="Bangers"/>
              </a:rPr>
              <a:t>Example: </a:t>
            </a: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W.H. Auden’s “Unknown Citizen”</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8" name="Google Shape;135;p17">
            <a:extLst>
              <a:ext uri="{FF2B5EF4-FFF2-40B4-BE49-F238E27FC236}">
                <a16:creationId xmlns:a16="http://schemas.microsoft.com/office/drawing/2014/main" id="{AB09776D-1D1D-B58B-A68F-B8DB208E940D}"/>
              </a:ext>
            </a:extLst>
          </p:cNvPr>
          <p:cNvSpPr txBox="1">
            <a:spLocks/>
          </p:cNvSpPr>
          <p:nvPr/>
        </p:nvSpPr>
        <p:spPr>
          <a:xfrm>
            <a:off x="1020357" y="1693829"/>
            <a:ext cx="3290386" cy="225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0" lvl="0" indent="0" algn="l" rtl="0">
              <a:lnSpc>
                <a:spcPct val="90000"/>
              </a:lnSpc>
              <a:spcBef>
                <a:spcPts val="0"/>
              </a:spcBef>
              <a:spcAft>
                <a:spcPts val="0"/>
              </a:spcAft>
              <a:buNone/>
            </a:pPr>
            <a:r>
              <a:rPr lang="en-US" sz="1400" dirty="0">
                <a:latin typeface="Calibri Light" panose="020F0302020204030204" pitchFamily="34" charset="0"/>
                <a:cs typeface="Calibri Light" panose="020F0302020204030204" pitchFamily="34" charset="0"/>
              </a:rPr>
              <a:t>Born in England, but became a US citizen (wrote many of his greatest works in the US).</a:t>
            </a:r>
          </a:p>
          <a:p>
            <a:pPr marL="0" lvl="0" indent="0" algn="l" rtl="0">
              <a:lnSpc>
                <a:spcPct val="90000"/>
              </a:lnSpc>
              <a:spcBef>
                <a:spcPts val="2000"/>
              </a:spcBef>
              <a:spcAft>
                <a:spcPts val="0"/>
              </a:spcAft>
              <a:buNone/>
            </a:pPr>
            <a:r>
              <a:rPr lang="en-US" sz="1400" b="1" dirty="0">
                <a:solidFill>
                  <a:srgbClr val="2A6FA8"/>
                </a:solidFill>
                <a:latin typeface="Calibri Light" panose="020F0302020204030204" pitchFamily="34" charset="0"/>
                <a:cs typeface="Calibri Light" panose="020F0302020204030204" pitchFamily="34" charset="0"/>
              </a:rPr>
              <a:t>Themes: </a:t>
            </a:r>
            <a:r>
              <a:rPr lang="en-US" sz="1400" dirty="0">
                <a:latin typeface="Calibri Light" panose="020F0302020204030204" pitchFamily="34" charset="0"/>
                <a:cs typeface="Calibri Light" panose="020F0302020204030204" pitchFamily="34" charset="0"/>
              </a:rPr>
              <a:t>love, politics, citizenship, religion and morals, relationship between unique individual and the impersonal.</a:t>
            </a:r>
          </a:p>
        </p:txBody>
      </p:sp>
      <p:sp>
        <p:nvSpPr>
          <p:cNvPr id="15" name="Google Shape;135;p17">
            <a:extLst>
              <a:ext uri="{FF2B5EF4-FFF2-40B4-BE49-F238E27FC236}">
                <a16:creationId xmlns:a16="http://schemas.microsoft.com/office/drawing/2014/main" id="{E5212857-6EA8-1842-A880-26DD5D75714D}"/>
              </a:ext>
            </a:extLst>
          </p:cNvPr>
          <p:cNvSpPr txBox="1">
            <a:spLocks/>
          </p:cNvSpPr>
          <p:nvPr/>
        </p:nvSpPr>
        <p:spPr>
          <a:xfrm>
            <a:off x="4477657" y="1693828"/>
            <a:ext cx="3290386" cy="225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0" lvl="0" indent="0" algn="l" rtl="0">
              <a:lnSpc>
                <a:spcPct val="90000"/>
              </a:lnSpc>
              <a:spcBef>
                <a:spcPts val="0"/>
              </a:spcBef>
              <a:spcAft>
                <a:spcPts val="0"/>
              </a:spcAft>
              <a:buNone/>
            </a:pPr>
            <a:r>
              <a:rPr lang="en-US" sz="1400" dirty="0">
                <a:latin typeface="Calibri Light" panose="020F0302020204030204" pitchFamily="34" charset="0"/>
                <a:cs typeface="Calibri Light" panose="020F0302020204030204" pitchFamily="34" charset="0"/>
              </a:rPr>
              <a:t>Wrote poetry, essays, reviews on literature, politics, and psychology, documentary films, plays, and other media.</a:t>
            </a:r>
          </a:p>
          <a:p>
            <a:pPr marL="0" lvl="0" indent="0" algn="l" rtl="0">
              <a:lnSpc>
                <a:spcPct val="90000"/>
              </a:lnSpc>
              <a:spcBef>
                <a:spcPts val="0"/>
              </a:spcBef>
              <a:spcAft>
                <a:spcPts val="0"/>
              </a:spcAft>
              <a:buNone/>
            </a:pPr>
            <a:endParaRPr lang="en-US" sz="1400" dirty="0">
              <a:latin typeface="Calibri Light" panose="020F0302020204030204" pitchFamily="34" charset="0"/>
              <a:cs typeface="Calibri Light" panose="020F0302020204030204" pitchFamily="34" charset="0"/>
            </a:endParaRPr>
          </a:p>
          <a:p>
            <a:pPr marL="0" lvl="0" indent="0" algn="l" rtl="0">
              <a:lnSpc>
                <a:spcPct val="90000"/>
              </a:lnSpc>
              <a:spcBef>
                <a:spcPts val="0"/>
              </a:spcBef>
              <a:spcAft>
                <a:spcPts val="0"/>
              </a:spcAft>
              <a:buNone/>
            </a:pPr>
            <a:r>
              <a:rPr lang="en-US" sz="1400" dirty="0">
                <a:latin typeface="Calibri Light" panose="020F0302020204030204" pitchFamily="34" charset="0"/>
                <a:cs typeface="Calibri Light" panose="020F0302020204030204" pitchFamily="34" charset="0"/>
              </a:rPr>
              <a:t>“Unknown Citizen” published 1939, influenced by the Tomb of the Unknown Soldier (following WWI).</a:t>
            </a:r>
          </a:p>
        </p:txBody>
      </p:sp>
      <p:sp>
        <p:nvSpPr>
          <p:cNvPr id="6" name="Google Shape;1577;p14">
            <a:extLst>
              <a:ext uri="{FF2B5EF4-FFF2-40B4-BE49-F238E27FC236}">
                <a16:creationId xmlns:a16="http://schemas.microsoft.com/office/drawing/2014/main" id="{5B8D33A2-C085-64B6-1A59-6DFF95184498}"/>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11</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178"/>
        <p:cNvGrpSpPr/>
        <p:nvPr/>
      </p:nvGrpSpPr>
      <p:grpSpPr>
        <a:xfrm>
          <a:off x="0" y="0"/>
          <a:ext cx="0" cy="0"/>
          <a:chOff x="0" y="0"/>
          <a:chExt cx="0" cy="0"/>
        </a:xfrm>
      </p:grpSpPr>
      <p:sp>
        <p:nvSpPr>
          <p:cNvPr id="179" name="Google Shape;179;p22"/>
          <p:cNvSpPr txBox="1">
            <a:spLocks noGrp="1"/>
          </p:cNvSpPr>
          <p:nvPr>
            <p:ph type="ctrTitle" idx="4294967295"/>
          </p:nvPr>
        </p:nvSpPr>
        <p:spPr>
          <a:xfrm>
            <a:off x="586538" y="609599"/>
            <a:ext cx="7772400" cy="84773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solidFill>
                  <a:schemeClr val="bg1"/>
                </a:solidFill>
                <a:latin typeface="Bodoni MT Condensed" panose="02070606080606020203" pitchFamily="18" charset="0"/>
              </a:rPr>
              <a:t>So what’s the critique?</a:t>
            </a:r>
            <a:endParaRPr sz="5000" dirty="0">
              <a:solidFill>
                <a:schemeClr val="bg1"/>
              </a:solidFill>
              <a:latin typeface="Bodoni MT Condensed" panose="02070606080606020203" pitchFamily="18" charset="0"/>
            </a:endParaRPr>
          </a:p>
        </p:txBody>
      </p:sp>
      <p:sp>
        <p:nvSpPr>
          <p:cNvPr id="180" name="Google Shape;180;p22"/>
          <p:cNvSpPr txBox="1">
            <a:spLocks noGrp="1"/>
          </p:cNvSpPr>
          <p:nvPr>
            <p:ph type="subTitle" idx="4294967295"/>
          </p:nvPr>
        </p:nvSpPr>
        <p:spPr>
          <a:xfrm>
            <a:off x="586538" y="1158520"/>
            <a:ext cx="7772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dirty="0">
                <a:solidFill>
                  <a:schemeClr val="bg1"/>
                </a:solidFill>
                <a:latin typeface="Calibri Light" panose="020F0302020204030204" pitchFamily="34" charset="0"/>
                <a:cs typeface="Calibri Light" panose="020F0302020204030204" pitchFamily="34" charset="0"/>
              </a:rPr>
              <a:t>Often, it’s political.</a:t>
            </a:r>
            <a:endParaRPr sz="2000" dirty="0">
              <a:solidFill>
                <a:schemeClr val="bg1"/>
              </a:solidFill>
              <a:latin typeface="Calibri Light" panose="020F0302020204030204" pitchFamily="34" charset="0"/>
              <a:cs typeface="Calibri Light" panose="020F0302020204030204" pitchFamily="34" charset="0"/>
            </a:endParaRPr>
          </a:p>
        </p:txBody>
      </p:sp>
      <p:pic>
        <p:nvPicPr>
          <p:cNvPr id="186" name="Google Shape;186;p22" descr="You have a choice between status quo and status quo; featuring French Theorist Louis Althusser and cameos by Zizek, Pink Floyd and South Park. I got Althusser's essay from Zizek's anthology, Mapping Ideology (https://amzn.to/37epOQC).&#10;If you like the work there's more at https://spoti.fi/3f0OIXD and https://patreon.com/plasticpills" title="Althusser on Capitalist Ideology and State Apparatuses">
            <a:hlinkClick r:id="rId3"/>
          </p:cNvPr>
          <p:cNvPicPr preferRelativeResize="0"/>
          <p:nvPr/>
        </p:nvPicPr>
        <p:blipFill>
          <a:blip r:embed="rId4">
            <a:alphaModFix/>
          </a:blip>
          <a:stretch>
            <a:fillRect/>
          </a:stretch>
        </p:blipFill>
        <p:spPr>
          <a:xfrm>
            <a:off x="2465074" y="1744991"/>
            <a:ext cx="4015328" cy="3011496"/>
          </a:xfrm>
          <a:prstGeom prst="rect">
            <a:avLst/>
          </a:prstGeom>
          <a:noFill/>
          <a:ln>
            <a:noFill/>
          </a:ln>
        </p:spPr>
      </p:pic>
      <p:sp>
        <p:nvSpPr>
          <p:cNvPr id="10" name="Google Shape;1577;p14">
            <a:extLst>
              <a:ext uri="{FF2B5EF4-FFF2-40B4-BE49-F238E27FC236}">
                <a16:creationId xmlns:a16="http://schemas.microsoft.com/office/drawing/2014/main" id="{776D697B-3C18-5872-B035-2A8A57D8FAB5}"/>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12</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90"/>
        <p:cNvGrpSpPr/>
        <p:nvPr/>
      </p:nvGrpSpPr>
      <p:grpSpPr>
        <a:xfrm>
          <a:off x="0" y="0"/>
          <a:ext cx="0" cy="0"/>
          <a:chOff x="0" y="0"/>
          <a:chExt cx="0" cy="0"/>
        </a:xfrm>
      </p:grpSpPr>
      <p:sp>
        <p:nvSpPr>
          <p:cNvPr id="6" name="Google Shape;134;p17">
            <a:extLst>
              <a:ext uri="{FF2B5EF4-FFF2-40B4-BE49-F238E27FC236}">
                <a16:creationId xmlns:a16="http://schemas.microsoft.com/office/drawing/2014/main" id="{1C7936F2-53C6-4387-6DB6-2B18F2CFC9B0}"/>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Political Criticism</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7" name="Google Shape;135;p17">
            <a:extLst>
              <a:ext uri="{FF2B5EF4-FFF2-40B4-BE49-F238E27FC236}">
                <a16:creationId xmlns:a16="http://schemas.microsoft.com/office/drawing/2014/main" id="{DF96529A-87E4-61FE-94D8-C3738FA7AE07}"/>
              </a:ext>
            </a:extLst>
          </p:cNvPr>
          <p:cNvSpPr txBox="1">
            <a:spLocks/>
          </p:cNvSpPr>
          <p:nvPr/>
        </p:nvSpPr>
        <p:spPr>
          <a:xfrm>
            <a:off x="1020356" y="1693829"/>
            <a:ext cx="6701243" cy="225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0" lvl="0" indent="0" algn="l" rtl="0">
              <a:lnSpc>
                <a:spcPct val="115000"/>
              </a:lnSpc>
              <a:spcBef>
                <a:spcPts val="0"/>
              </a:spcBef>
              <a:spcAft>
                <a:spcPts val="0"/>
              </a:spcAft>
              <a:buNone/>
            </a:pPr>
            <a:r>
              <a:rPr lang="en-US" sz="1400" b="1" dirty="0">
                <a:solidFill>
                  <a:srgbClr val="CC0000"/>
                </a:solidFill>
                <a:latin typeface="Calibri Light" panose="020F0302020204030204" pitchFamily="34" charset="0"/>
                <a:cs typeface="Calibri Light" panose="020F0302020204030204" pitchFamily="34" charset="0"/>
              </a:rPr>
              <a:t>Louis Althusser: </a:t>
            </a:r>
            <a:r>
              <a:rPr lang="en-US" sz="1400" dirty="0">
                <a:latin typeface="Calibri Light" panose="020F0302020204030204" pitchFamily="34" charset="0"/>
                <a:cs typeface="Calibri Light" panose="020F0302020204030204" pitchFamily="34" charset="0"/>
              </a:rPr>
              <a:t>leading Structuralist Marxist philosopher in France in 60s. </a:t>
            </a:r>
          </a:p>
          <a:p>
            <a:pPr marL="0" lvl="0" indent="0" algn="l" rtl="0">
              <a:lnSpc>
                <a:spcPct val="115000"/>
              </a:lnSpc>
              <a:spcBef>
                <a:spcPts val="1600"/>
              </a:spcBef>
              <a:spcAft>
                <a:spcPts val="0"/>
              </a:spcAft>
              <a:buNone/>
            </a:pPr>
            <a:r>
              <a:rPr lang="en-US" sz="1400" b="1" dirty="0">
                <a:solidFill>
                  <a:srgbClr val="2A6FA8"/>
                </a:solidFill>
                <a:latin typeface="Calibri Light" panose="020F0302020204030204" pitchFamily="34" charset="0"/>
                <a:cs typeface="Calibri Light" panose="020F0302020204030204" pitchFamily="34" charset="0"/>
              </a:rPr>
              <a:t>Thesis: </a:t>
            </a:r>
            <a:r>
              <a:rPr lang="en-US" sz="1400" i="1" dirty="0">
                <a:latin typeface="Calibri Light" panose="020F0302020204030204" pitchFamily="34" charset="0"/>
                <a:cs typeface="Calibri Light" panose="020F0302020204030204" pitchFamily="34" charset="0"/>
              </a:rPr>
              <a:t>“Ideology represents the imaginary relationship of individuals to their real conditions of existence.”</a:t>
            </a:r>
          </a:p>
          <a:p>
            <a:pPr marL="419100" lvl="0" indent="-285750" algn="l" rtl="0">
              <a:lnSpc>
                <a:spcPts val="1400"/>
              </a:lnSpc>
              <a:spcBef>
                <a:spcPts val="160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This is the idea that there are societal expectations, though not literally law, that people feel they must adhere to in order to be socially acceptable.</a:t>
            </a:r>
          </a:p>
          <a:p>
            <a:pPr marL="133350" lvl="0" indent="0" algn="l" rtl="0">
              <a:lnSpc>
                <a:spcPts val="1400"/>
              </a:lnSpc>
              <a:spcBef>
                <a:spcPts val="0"/>
              </a:spcBef>
              <a:spcAft>
                <a:spcPts val="0"/>
              </a:spcAft>
              <a:buClr>
                <a:srgbClr val="2A6FA8"/>
              </a:buClr>
              <a:buSzPct val="140000"/>
              <a:buNone/>
            </a:pPr>
            <a:endParaRPr lang="en-US" sz="1400" dirty="0">
              <a:latin typeface="Calibri Light" panose="020F0302020204030204" pitchFamily="34" charset="0"/>
              <a:cs typeface="Calibri Light" panose="020F0302020204030204" pitchFamily="34" charset="0"/>
            </a:endParaRPr>
          </a:p>
          <a:p>
            <a:pPr marL="419100" lvl="0" indent="-285750" algn="l" rtl="0">
              <a:lnSpc>
                <a:spcPts val="1400"/>
              </a:lnSpc>
              <a:spcBef>
                <a:spcPts val="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“I shall then suggest that ideology ‘acts’ or ‘functions’ in such a way that it ‘recruits’ subjects among the individuals (it recruits them all), or ‘transform’ the individuals into subjects (it transforms them all)...”</a:t>
            </a:r>
          </a:p>
          <a:p>
            <a:pPr marL="0" indent="0">
              <a:lnSpc>
                <a:spcPct val="90000"/>
              </a:lnSpc>
              <a:spcBef>
                <a:spcPts val="560"/>
              </a:spcBef>
              <a:buFont typeface="Sniglet"/>
              <a:buNone/>
            </a:pPr>
            <a:endParaRPr lang="en-US" sz="1400" i="1" dirty="0">
              <a:latin typeface="Calibri Light" panose="020F0302020204030204" pitchFamily="34" charset="0"/>
              <a:cs typeface="Calibri Light" panose="020F0302020204030204" pitchFamily="34" charset="0"/>
            </a:endParaRPr>
          </a:p>
        </p:txBody>
      </p:sp>
      <p:sp>
        <p:nvSpPr>
          <p:cNvPr id="5" name="Google Shape;1577;p14">
            <a:extLst>
              <a:ext uri="{FF2B5EF4-FFF2-40B4-BE49-F238E27FC236}">
                <a16:creationId xmlns:a16="http://schemas.microsoft.com/office/drawing/2014/main" id="{950646AE-E21B-3D2A-044E-BC9EC1C4CD65}"/>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13</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97"/>
        <p:cNvGrpSpPr/>
        <p:nvPr/>
      </p:nvGrpSpPr>
      <p:grpSpPr>
        <a:xfrm>
          <a:off x="0" y="0"/>
          <a:ext cx="0" cy="0"/>
          <a:chOff x="0" y="0"/>
          <a:chExt cx="0" cy="0"/>
        </a:xfrm>
      </p:grpSpPr>
      <p:sp>
        <p:nvSpPr>
          <p:cNvPr id="7" name="Google Shape;134;p17">
            <a:extLst>
              <a:ext uri="{FF2B5EF4-FFF2-40B4-BE49-F238E27FC236}">
                <a16:creationId xmlns:a16="http://schemas.microsoft.com/office/drawing/2014/main" id="{5E846034-07DE-21FF-7A20-B596446CA9DC}"/>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Political Criticism (continued)</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8" name="Google Shape;135;p17">
            <a:extLst>
              <a:ext uri="{FF2B5EF4-FFF2-40B4-BE49-F238E27FC236}">
                <a16:creationId xmlns:a16="http://schemas.microsoft.com/office/drawing/2014/main" id="{3D6D860B-F063-CD71-2458-23F5D83C3129}"/>
              </a:ext>
            </a:extLst>
          </p:cNvPr>
          <p:cNvSpPr txBox="1">
            <a:spLocks/>
          </p:cNvSpPr>
          <p:nvPr/>
        </p:nvSpPr>
        <p:spPr>
          <a:xfrm>
            <a:off x="1020356" y="1693829"/>
            <a:ext cx="6701243" cy="27619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146050" lvl="0" indent="0" algn="l" rtl="0">
              <a:lnSpc>
                <a:spcPct val="115000"/>
              </a:lnSpc>
              <a:spcBef>
                <a:spcPts val="0"/>
              </a:spcBef>
              <a:spcAft>
                <a:spcPts val="0"/>
              </a:spcAft>
              <a:buSzPts val="1300"/>
              <a:buNone/>
            </a:pPr>
            <a:r>
              <a:rPr lang="en-US" sz="1400" b="1" dirty="0">
                <a:solidFill>
                  <a:srgbClr val="CC0000"/>
                </a:solidFill>
                <a:latin typeface="Calibri Light" panose="020F0302020204030204" pitchFamily="34" charset="0"/>
                <a:cs typeface="Calibri Light" panose="020F0302020204030204" pitchFamily="34" charset="0"/>
              </a:rPr>
              <a:t>Marxism:</a:t>
            </a:r>
            <a:r>
              <a:rPr lang="en-US" sz="1400" dirty="0">
                <a:latin typeface="Calibri Light" panose="020F0302020204030204" pitchFamily="34" charset="0"/>
                <a:cs typeface="Calibri Light" panose="020F0302020204030204" pitchFamily="34" charset="0"/>
              </a:rPr>
              <a:t> “One major assumption of Marxists is that culture, including literature, functions to reproduce the class structure of society. It does so by representing class differences in such a way that they seem legitimate and natural.” </a:t>
            </a:r>
          </a:p>
          <a:p>
            <a:pPr marL="431800" lvl="0" indent="-285750" algn="l" rtl="0">
              <a:lnSpc>
                <a:spcPct val="115000"/>
              </a:lnSpc>
              <a:spcBef>
                <a:spcPts val="160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“While some contemporary Marxist critics continue to emphasize the role of literature and of culture in reproducing class society, others look for ways in which literature undermines or subverts the dominant ideologies of the culture.” </a:t>
            </a:r>
          </a:p>
          <a:p>
            <a:pPr marL="431800" indent="-285750">
              <a:lnSpc>
                <a:spcPct val="115000"/>
              </a:lnSpc>
              <a:spcBef>
                <a:spcPts val="1600"/>
              </a:spcBef>
              <a:spcAft>
                <a:spcPts val="160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“But literature also displays signs of contradictions (between classes, between ideologies and realities that threaten society from within and are put on display in literature.”</a:t>
            </a:r>
          </a:p>
        </p:txBody>
      </p:sp>
      <p:sp>
        <p:nvSpPr>
          <p:cNvPr id="5" name="Google Shape;1577;p14">
            <a:extLst>
              <a:ext uri="{FF2B5EF4-FFF2-40B4-BE49-F238E27FC236}">
                <a16:creationId xmlns:a16="http://schemas.microsoft.com/office/drawing/2014/main" id="{F44A6824-12D7-3C9B-F773-20964D5AF056}"/>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14</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25"/>
          <p:cNvSpPr txBox="1">
            <a:spLocks noGrp="1"/>
          </p:cNvSpPr>
          <p:nvPr>
            <p:ph type="title" idx="4294967295"/>
          </p:nvPr>
        </p:nvSpPr>
        <p:spPr>
          <a:xfrm>
            <a:off x="4368801" y="551536"/>
            <a:ext cx="3246796" cy="1270007"/>
          </a:xfrm>
          <a:prstGeom prst="rect">
            <a:avLst/>
          </a:prstGeom>
        </p:spPr>
        <p:txBody>
          <a:bodyPr spcFirstLastPara="1" wrap="square" lIns="91425" tIns="91425" rIns="91425" bIns="91425" anchor="t" anchorCtr="0">
            <a:noAutofit/>
          </a:bodyPr>
          <a:lstStyle/>
          <a:p>
            <a:pPr marL="0" lvl="0" indent="0" algn="ctr" rtl="0">
              <a:lnSpc>
                <a:spcPts val="3700"/>
              </a:lnSpc>
              <a:spcBef>
                <a:spcPts val="0"/>
              </a:spcBef>
              <a:spcAft>
                <a:spcPts val="0"/>
              </a:spcAft>
              <a:buNone/>
            </a:pPr>
            <a:r>
              <a:rPr lang="en" sz="3600" dirty="0">
                <a:solidFill>
                  <a:srgbClr val="000000"/>
                </a:solidFill>
                <a:latin typeface="Bodoni MT Condensed" panose="02070606080606020203" pitchFamily="18" charset="0"/>
              </a:rPr>
              <a:t>Rhetoric:</a:t>
            </a:r>
            <a:endParaRPr sz="3600" dirty="0">
              <a:solidFill>
                <a:srgbClr val="000000"/>
              </a:solidFill>
              <a:latin typeface="Bodoni MT Condensed" panose="02070606080606020203" pitchFamily="18" charset="0"/>
            </a:endParaRPr>
          </a:p>
          <a:p>
            <a:pPr marL="0" lvl="0" indent="0" algn="ctr" rtl="0">
              <a:lnSpc>
                <a:spcPts val="3700"/>
              </a:lnSpc>
              <a:spcBef>
                <a:spcPts val="0"/>
              </a:spcBef>
              <a:spcAft>
                <a:spcPts val="0"/>
              </a:spcAft>
              <a:buNone/>
            </a:pPr>
            <a:r>
              <a:rPr lang="en" sz="3600" dirty="0">
                <a:solidFill>
                  <a:srgbClr val="000000"/>
                </a:solidFill>
                <a:latin typeface="Bodoni MT Condensed" panose="02070606080606020203" pitchFamily="18" charset="0"/>
              </a:rPr>
              <a:t>In visual Form</a:t>
            </a:r>
            <a:endParaRPr sz="3600" dirty="0">
              <a:solidFill>
                <a:srgbClr val="000000"/>
              </a:solidFill>
              <a:latin typeface="Bodoni MT Condensed" panose="02070606080606020203" pitchFamily="18" charset="0"/>
            </a:endParaRPr>
          </a:p>
        </p:txBody>
      </p:sp>
      <p:sp>
        <p:nvSpPr>
          <p:cNvPr id="4" name="Google Shape;1577;p14">
            <a:extLst>
              <a:ext uri="{FF2B5EF4-FFF2-40B4-BE49-F238E27FC236}">
                <a16:creationId xmlns:a16="http://schemas.microsoft.com/office/drawing/2014/main" id="{67620B8C-0757-DE88-2787-85DD6D640023}"/>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15</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idx="4294967295"/>
          </p:nvPr>
        </p:nvSpPr>
        <p:spPr>
          <a:xfrm>
            <a:off x="387900" y="300357"/>
            <a:ext cx="8368200" cy="68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Bodoni MT Condensed" panose="02070606080606020203" pitchFamily="18" charset="0"/>
                <a:ea typeface="Roboto Slab"/>
                <a:cs typeface="Roboto Slab"/>
                <a:sym typeface="Roboto Slab"/>
              </a:rPr>
              <a:t>Remembering that Work TYPE Matters:</a:t>
            </a:r>
          </a:p>
        </p:txBody>
      </p:sp>
      <p:sp>
        <p:nvSpPr>
          <p:cNvPr id="4" name="Google Shape;1577;p14">
            <a:extLst>
              <a:ext uri="{FF2B5EF4-FFF2-40B4-BE49-F238E27FC236}">
                <a16:creationId xmlns:a16="http://schemas.microsoft.com/office/drawing/2014/main" id="{B44283E9-7AF2-4F73-83FC-D396DD4538A5}"/>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16</a:t>
            </a:fld>
            <a:endParaRPr sz="1000" b="0" dirty="0">
              <a:solidFill>
                <a:schemeClr val="bg1"/>
              </a:solidFill>
              <a:latin typeface="Calibri Light" panose="020F0302020204030204" pitchFamily="34" charset="0"/>
              <a:cs typeface="Calibri Light" panose="020F0302020204030204" pitchFamily="34" charset="0"/>
            </a:endParaRPr>
          </a:p>
        </p:txBody>
      </p:sp>
      <p:graphicFrame>
        <p:nvGraphicFramePr>
          <p:cNvPr id="5" name="Google Shape;76;p13" descr="Table showing examples of type of work and correlation with types of publications.">
            <a:extLst>
              <a:ext uri="{FF2B5EF4-FFF2-40B4-BE49-F238E27FC236}">
                <a16:creationId xmlns:a16="http://schemas.microsoft.com/office/drawing/2014/main" id="{26426229-3B0A-A75B-7CE7-BE17C2EEB79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7720416"/>
              </p:ext>
            </p:extLst>
          </p:nvPr>
        </p:nvGraphicFramePr>
        <p:xfrm>
          <a:off x="1126321" y="1148343"/>
          <a:ext cx="6891359" cy="3605590"/>
        </p:xfrm>
        <a:graphic>
          <a:graphicData uri="http://schemas.openxmlformats.org/drawingml/2006/table">
            <a:tbl>
              <a:tblPr firstRow="1">
                <a:noFill/>
              </a:tblPr>
              <a:tblGrid>
                <a:gridCol w="1326948">
                  <a:extLst>
                    <a:ext uri="{9D8B030D-6E8A-4147-A177-3AD203B41FA5}">
                      <a16:colId xmlns:a16="http://schemas.microsoft.com/office/drawing/2014/main" val="20000"/>
                    </a:ext>
                  </a:extLst>
                </a:gridCol>
                <a:gridCol w="1650380">
                  <a:extLst>
                    <a:ext uri="{9D8B030D-6E8A-4147-A177-3AD203B41FA5}">
                      <a16:colId xmlns:a16="http://schemas.microsoft.com/office/drawing/2014/main" val="20001"/>
                    </a:ext>
                  </a:extLst>
                </a:gridCol>
                <a:gridCol w="1442225">
                  <a:extLst>
                    <a:ext uri="{9D8B030D-6E8A-4147-A177-3AD203B41FA5}">
                      <a16:colId xmlns:a16="http://schemas.microsoft.com/office/drawing/2014/main" val="20002"/>
                    </a:ext>
                  </a:extLst>
                </a:gridCol>
                <a:gridCol w="2471806">
                  <a:extLst>
                    <a:ext uri="{9D8B030D-6E8A-4147-A177-3AD203B41FA5}">
                      <a16:colId xmlns:a16="http://schemas.microsoft.com/office/drawing/2014/main" val="20003"/>
                    </a:ext>
                  </a:extLst>
                </a:gridCol>
              </a:tblGrid>
              <a:tr h="310748">
                <a:tc>
                  <a:txBody>
                    <a:bodyPr/>
                    <a:lstStyle/>
                    <a:p>
                      <a:pPr marL="0" lvl="0" indent="0" algn="ctr" rtl="0">
                        <a:spcBef>
                          <a:spcPts val="0"/>
                        </a:spcBef>
                        <a:spcAft>
                          <a:spcPts val="0"/>
                        </a:spcAft>
                        <a:buNone/>
                      </a:pPr>
                      <a:r>
                        <a:rPr lang="en" sz="1000" b="1" dirty="0">
                          <a:solidFill>
                            <a:schemeClr val="tx1"/>
                          </a:solidFill>
                          <a:latin typeface="Calibri Light" panose="020F0302020204030204" pitchFamily="34" charset="0"/>
                          <a:ea typeface="Source Code Pro"/>
                          <a:cs typeface="Calibri Light" panose="020F0302020204030204" pitchFamily="34" charset="0"/>
                          <a:sym typeface="Source Code Pro"/>
                        </a:rPr>
                        <a:t>Type of Work</a:t>
                      </a:r>
                      <a:endParaRPr sz="1000" b="1" dirty="0">
                        <a:solidFill>
                          <a:schemeClr val="tx1"/>
                        </a:solidFill>
                        <a:latin typeface="Calibri Light" panose="020F0302020204030204" pitchFamily="34" charset="0"/>
                        <a:ea typeface="Source Code Pro"/>
                        <a:cs typeface="Calibri Light" panose="020F0302020204030204" pitchFamily="34" charset="0"/>
                        <a:sym typeface="Source Code Pro"/>
                      </a:endParaRPr>
                    </a:p>
                  </a:txBody>
                  <a:tcPr marL="91425" marR="91425" marT="91425" marB="91425">
                    <a:solidFill>
                      <a:schemeClr val="bg1"/>
                    </a:solidFill>
                  </a:tcPr>
                </a:tc>
                <a:tc>
                  <a:txBody>
                    <a:bodyPr/>
                    <a:lstStyle/>
                    <a:p>
                      <a:pPr marL="0" lvl="0" indent="0" algn="ctr" rtl="0">
                        <a:spcBef>
                          <a:spcPts val="0"/>
                        </a:spcBef>
                        <a:spcAft>
                          <a:spcPts val="0"/>
                        </a:spcAft>
                        <a:buNone/>
                      </a:pPr>
                      <a:r>
                        <a:rPr lang="en" sz="1000" b="1" dirty="0">
                          <a:solidFill>
                            <a:schemeClr val="tx1"/>
                          </a:solidFill>
                          <a:latin typeface="Calibri Light" panose="020F0302020204030204" pitchFamily="34" charset="0"/>
                          <a:ea typeface="Source Code Pro"/>
                          <a:cs typeface="Calibri Light" panose="020F0302020204030204" pitchFamily="34" charset="0"/>
                          <a:sym typeface="Source Code Pro"/>
                        </a:rPr>
                        <a:t>Work’s Function</a:t>
                      </a:r>
                      <a:endParaRPr sz="1000" b="1" dirty="0">
                        <a:solidFill>
                          <a:schemeClr val="tx1"/>
                        </a:solidFill>
                        <a:latin typeface="Calibri Light" panose="020F0302020204030204" pitchFamily="34" charset="0"/>
                        <a:ea typeface="Source Code Pro"/>
                        <a:cs typeface="Calibri Light" panose="020F0302020204030204" pitchFamily="34" charset="0"/>
                        <a:sym typeface="Source Code Pro"/>
                      </a:endParaRPr>
                    </a:p>
                  </a:txBody>
                  <a:tcPr marL="91425" marR="91425" marT="91425" marB="91425">
                    <a:solidFill>
                      <a:schemeClr val="bg1"/>
                    </a:solidFill>
                  </a:tcPr>
                </a:tc>
                <a:tc>
                  <a:txBody>
                    <a:bodyPr/>
                    <a:lstStyle/>
                    <a:p>
                      <a:pPr marL="0" lvl="0" indent="0" algn="ctr" rtl="0">
                        <a:spcBef>
                          <a:spcPts val="0"/>
                        </a:spcBef>
                        <a:spcAft>
                          <a:spcPts val="0"/>
                        </a:spcAft>
                        <a:buNone/>
                      </a:pPr>
                      <a:r>
                        <a:rPr lang="en" sz="1000" b="1" dirty="0">
                          <a:solidFill>
                            <a:schemeClr val="tx1"/>
                          </a:solidFill>
                          <a:latin typeface="Calibri Light" panose="020F0302020204030204" pitchFamily="34" charset="0"/>
                          <a:ea typeface="Source Code Pro"/>
                          <a:cs typeface="Calibri Light" panose="020F0302020204030204" pitchFamily="34" charset="0"/>
                          <a:sym typeface="Source Code Pro"/>
                        </a:rPr>
                        <a:t>Process for Publication</a:t>
                      </a:r>
                      <a:endParaRPr sz="1000" b="1" dirty="0">
                        <a:solidFill>
                          <a:schemeClr val="tx1"/>
                        </a:solidFill>
                        <a:latin typeface="Calibri Light" panose="020F0302020204030204" pitchFamily="34" charset="0"/>
                        <a:ea typeface="Source Code Pro"/>
                        <a:cs typeface="Calibri Light" panose="020F0302020204030204" pitchFamily="34" charset="0"/>
                        <a:sym typeface="Source Code Pro"/>
                      </a:endParaRPr>
                    </a:p>
                  </a:txBody>
                  <a:tcPr marL="91425" marR="91425" marT="91425" marB="91425">
                    <a:solidFill>
                      <a:schemeClr val="bg1"/>
                    </a:solidFill>
                  </a:tcPr>
                </a:tc>
                <a:tc>
                  <a:txBody>
                    <a:bodyPr/>
                    <a:lstStyle/>
                    <a:p>
                      <a:pPr marL="0" lvl="0" indent="0" algn="ctr" rtl="0">
                        <a:spcBef>
                          <a:spcPts val="0"/>
                        </a:spcBef>
                        <a:spcAft>
                          <a:spcPts val="0"/>
                        </a:spcAft>
                        <a:buNone/>
                      </a:pPr>
                      <a:r>
                        <a:rPr lang="en" sz="1000" b="1" dirty="0">
                          <a:solidFill>
                            <a:schemeClr val="tx1"/>
                          </a:solidFill>
                          <a:latin typeface="Calibri Light" panose="020F0302020204030204" pitchFamily="34" charset="0"/>
                          <a:ea typeface="Source Code Pro"/>
                          <a:cs typeface="Calibri Light" panose="020F0302020204030204" pitchFamily="34" charset="0"/>
                          <a:sym typeface="Source Code Pro"/>
                        </a:rPr>
                        <a:t>What to Judge</a:t>
                      </a:r>
                      <a:endParaRPr sz="1000" b="1" dirty="0">
                        <a:solidFill>
                          <a:schemeClr val="tx1"/>
                        </a:solidFill>
                        <a:latin typeface="Calibri Light" panose="020F0302020204030204" pitchFamily="34" charset="0"/>
                        <a:ea typeface="Source Code Pro"/>
                        <a:cs typeface="Calibri Light" panose="020F0302020204030204" pitchFamily="34" charset="0"/>
                        <a:sym typeface="Source Code Pro"/>
                      </a:endParaRPr>
                    </a:p>
                  </a:txBody>
                  <a:tcPr marL="91425" marR="91425" marT="91425" marB="91425">
                    <a:solidFill>
                      <a:schemeClr val="bg1"/>
                    </a:solidFill>
                  </a:tcPr>
                </a:tc>
                <a:extLst>
                  <a:ext uri="{0D108BD9-81ED-4DB2-BD59-A6C34878D82A}">
                    <a16:rowId xmlns:a16="http://schemas.microsoft.com/office/drawing/2014/main" val="10000"/>
                  </a:ext>
                </a:extLst>
              </a:tr>
              <a:tr h="843508">
                <a:tc>
                  <a:txBody>
                    <a:bodyPr/>
                    <a:lstStyle/>
                    <a:p>
                      <a:pPr marL="0" lvl="0" indent="0" algn="l" rtl="0">
                        <a:spcBef>
                          <a:spcPts val="0"/>
                        </a:spcBef>
                        <a:spcAft>
                          <a:spcPts val="0"/>
                        </a:spcAft>
                        <a:buNone/>
                      </a:pPr>
                      <a:r>
                        <a:rPr lang="en" sz="1000" b="1" dirty="0">
                          <a:solidFill>
                            <a:schemeClr val="tx1"/>
                          </a:solidFill>
                          <a:latin typeface="Calibri Light" panose="020F0302020204030204" pitchFamily="34" charset="0"/>
                          <a:cs typeface="Calibri Light" panose="020F0302020204030204" pitchFamily="34" charset="0"/>
                        </a:rPr>
                        <a:t>Academic/Professional Research Publication</a:t>
                      </a:r>
                      <a:endParaRPr sz="1000" b="1"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Methodological study, informative, academic conclusions and perspectives to a specific, learned, and professional audience</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rigorous review, multiple steps</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Authorial prominence, mitigation of bias, objective standards, rigorous and replicable process, consideration of perspectives and limitations and applicable scope, ethical considerations</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extLst>
                  <a:ext uri="{0D108BD9-81ED-4DB2-BD59-A6C34878D82A}">
                    <a16:rowId xmlns:a16="http://schemas.microsoft.com/office/drawing/2014/main" val="10001"/>
                  </a:ext>
                </a:extLst>
              </a:tr>
              <a:tr h="710318">
                <a:tc>
                  <a:txBody>
                    <a:bodyPr/>
                    <a:lstStyle/>
                    <a:p>
                      <a:pPr marL="0" lvl="0" indent="0" algn="l" rtl="0">
                        <a:spcBef>
                          <a:spcPts val="0"/>
                        </a:spcBef>
                        <a:spcAft>
                          <a:spcPts val="0"/>
                        </a:spcAft>
                        <a:buNone/>
                      </a:pPr>
                      <a:r>
                        <a:rPr lang="en" sz="1000" b="1" dirty="0">
                          <a:solidFill>
                            <a:schemeClr val="tx1"/>
                          </a:solidFill>
                          <a:latin typeface="Calibri Light" panose="020F0302020204030204" pitchFamily="34" charset="0"/>
                          <a:cs typeface="Calibri Light" panose="020F0302020204030204" pitchFamily="34" charset="0"/>
                        </a:rPr>
                        <a:t>Journalistic Publication</a:t>
                      </a:r>
                      <a:endParaRPr sz="1000" b="1"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Bias-free and objective information on a given event of issue for a public audience</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Internal review, with consideration for journalistic integrity (ethics)</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Authorial prominence, mitigation of bias, objective standards, knowledge of the issue, publisher reputation, ethical considerations, fair representation of perspectives</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extLst>
                  <a:ext uri="{0D108BD9-81ED-4DB2-BD59-A6C34878D82A}">
                    <a16:rowId xmlns:a16="http://schemas.microsoft.com/office/drawing/2014/main" val="10002"/>
                  </a:ext>
                </a:extLst>
              </a:tr>
              <a:tr h="710318">
                <a:tc>
                  <a:txBody>
                    <a:bodyPr/>
                    <a:lstStyle/>
                    <a:p>
                      <a:pPr marL="0" lvl="0" indent="0" algn="l" rtl="0">
                        <a:spcBef>
                          <a:spcPts val="0"/>
                        </a:spcBef>
                        <a:spcAft>
                          <a:spcPts val="0"/>
                        </a:spcAft>
                        <a:buNone/>
                      </a:pPr>
                      <a:r>
                        <a:rPr lang="en" sz="1000" b="1" dirty="0">
                          <a:solidFill>
                            <a:schemeClr val="tx1"/>
                          </a:solidFill>
                          <a:latin typeface="Calibri Light" panose="020F0302020204030204" pitchFamily="34" charset="0"/>
                          <a:cs typeface="Calibri Light" panose="020F0302020204030204" pitchFamily="34" charset="0"/>
                        </a:rPr>
                        <a:t>Public Speeches</a:t>
                      </a:r>
                      <a:endParaRPr sz="1000" b="1"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Information and persuasion of public perception or a particular audience</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Invitation, or process for public standing (reputation); internal review, or not</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a:solidFill>
                            <a:schemeClr val="tx1"/>
                          </a:solidFill>
                          <a:latin typeface="Calibri Light" panose="020F0302020204030204" pitchFamily="34" charset="0"/>
                          <a:cs typeface="Calibri Light" panose="020F0302020204030204" pitchFamily="34" charset="0"/>
                        </a:rPr>
                        <a:t>Speaker reputation, education, relevance on the issue; methods of persuasion, representation of perspectives; use of figurative language</a:t>
                      </a:r>
                      <a:endParaRPr sz="90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extLst>
                  <a:ext uri="{0D108BD9-81ED-4DB2-BD59-A6C34878D82A}">
                    <a16:rowId xmlns:a16="http://schemas.microsoft.com/office/drawing/2014/main" val="10003"/>
                  </a:ext>
                </a:extLst>
              </a:tr>
              <a:tr h="938710">
                <a:tc>
                  <a:txBody>
                    <a:bodyPr/>
                    <a:lstStyle/>
                    <a:p>
                      <a:pPr marL="0" lvl="0" indent="0" algn="l" rtl="0">
                        <a:spcBef>
                          <a:spcPts val="0"/>
                        </a:spcBef>
                        <a:spcAft>
                          <a:spcPts val="0"/>
                        </a:spcAft>
                        <a:buNone/>
                      </a:pPr>
                      <a:r>
                        <a:rPr lang="en" sz="1000" b="1" dirty="0">
                          <a:solidFill>
                            <a:schemeClr val="tx1"/>
                          </a:solidFill>
                          <a:latin typeface="Calibri Light" panose="020F0302020204030204" pitchFamily="34" charset="0"/>
                          <a:cs typeface="Calibri Light" panose="020F0302020204030204" pitchFamily="34" charset="0"/>
                        </a:rPr>
                        <a:t>Artistic Representation</a:t>
                      </a:r>
                      <a:endParaRPr sz="1000" b="1"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Informative, persuasive, self-fulfilling, aesthetic, etc.</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Multiple reviews, often multiple submissions to various publishers, at the publisher’s subjective discretion</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tc>
                  <a:txBody>
                    <a:bodyPr/>
                    <a:lstStyle/>
                    <a:p>
                      <a:pPr marL="0" lvl="0" indent="0" algn="l" rtl="0">
                        <a:spcBef>
                          <a:spcPts val="0"/>
                        </a:spcBef>
                        <a:spcAft>
                          <a:spcPts val="0"/>
                        </a:spcAft>
                        <a:buNone/>
                      </a:pPr>
                      <a:r>
                        <a:rPr lang="en" sz="900" dirty="0">
                          <a:solidFill>
                            <a:schemeClr val="tx1"/>
                          </a:solidFill>
                          <a:latin typeface="Calibri Light" panose="020F0302020204030204" pitchFamily="34" charset="0"/>
                          <a:cs typeface="Calibri Light" panose="020F0302020204030204" pitchFamily="34" charset="0"/>
                        </a:rPr>
                        <a:t>Figurative language, reputation and education, connection to the events/issues; personal and public personality and ethicality; honest representation; aesthetic value; emotional appeal to audience, etc.</a:t>
                      </a:r>
                      <a:endParaRPr sz="900" dirty="0">
                        <a:solidFill>
                          <a:schemeClr val="tx1"/>
                        </a:solidFill>
                        <a:latin typeface="Calibri Light" panose="020F0302020204030204" pitchFamily="34" charset="0"/>
                        <a:cs typeface="Calibri Light" panose="020F0302020204030204" pitchFamily="34" charset="0"/>
                      </a:endParaRPr>
                    </a:p>
                  </a:txBody>
                  <a:tcPr marL="91425" marR="91425" marT="91425" marB="91425">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16"/>
        <p:cNvGrpSpPr/>
        <p:nvPr/>
      </p:nvGrpSpPr>
      <p:grpSpPr>
        <a:xfrm>
          <a:off x="0" y="0"/>
          <a:ext cx="0" cy="0"/>
          <a:chOff x="0" y="0"/>
          <a:chExt cx="0" cy="0"/>
        </a:xfrm>
      </p:grpSpPr>
      <p:sp>
        <p:nvSpPr>
          <p:cNvPr id="12" name="Google Shape;134;p17">
            <a:extLst>
              <a:ext uri="{FF2B5EF4-FFF2-40B4-BE49-F238E27FC236}">
                <a16:creationId xmlns:a16="http://schemas.microsoft.com/office/drawing/2014/main" id="{347CEBF2-988C-7D49-9583-FDD1F791B609}"/>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Art As Argument: ‘OPTIC’</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218" name="Google Shape;218;p27"/>
          <p:cNvSpPr txBox="1">
            <a:spLocks noGrp="1"/>
          </p:cNvSpPr>
          <p:nvPr>
            <p:ph type="body" idx="1"/>
          </p:nvPr>
        </p:nvSpPr>
        <p:spPr>
          <a:xfrm>
            <a:off x="904344" y="1557746"/>
            <a:ext cx="6759199" cy="61939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Calibri Light" panose="020F0302020204030204" pitchFamily="34" charset="0"/>
                <a:cs typeface="Calibri Light" panose="020F0302020204030204" pitchFamily="34" charset="0"/>
              </a:rPr>
              <a:t>[Paying attention to the details is a habit that is a necessary part of effective analysis. As you analyze visual texts (paintings, photographs, advertisements, maps, charts or graphs), the OPTIC strategy can help you construct meaning.]</a:t>
            </a:r>
            <a:endParaRPr sz="1200" dirty="0">
              <a:latin typeface="Calibri Light" panose="020F0302020204030204" pitchFamily="34" charset="0"/>
              <a:cs typeface="Calibri Light" panose="020F0302020204030204" pitchFamily="34" charset="0"/>
            </a:endParaRPr>
          </a:p>
          <a:p>
            <a:pPr marL="0" lvl="0" indent="0" algn="l" rtl="0">
              <a:spcBef>
                <a:spcPts val="600"/>
              </a:spcBef>
              <a:spcAft>
                <a:spcPts val="0"/>
              </a:spcAft>
              <a:buNone/>
            </a:pPr>
            <a:endParaRPr sz="1100" dirty="0">
              <a:latin typeface="Calibri Light" panose="020F0302020204030204" pitchFamily="34" charset="0"/>
              <a:cs typeface="Calibri Light" panose="020F0302020204030204" pitchFamily="34" charset="0"/>
            </a:endParaRPr>
          </a:p>
        </p:txBody>
      </p:sp>
      <p:sp>
        <p:nvSpPr>
          <p:cNvPr id="219" name="Google Shape;219;p27"/>
          <p:cNvSpPr txBox="1">
            <a:spLocks noGrp="1"/>
          </p:cNvSpPr>
          <p:nvPr>
            <p:ph type="body" idx="2"/>
          </p:nvPr>
        </p:nvSpPr>
        <p:spPr>
          <a:xfrm>
            <a:off x="926765" y="2315025"/>
            <a:ext cx="1471143" cy="1493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dirty="0">
                <a:solidFill>
                  <a:srgbClr val="2A6FA8"/>
                </a:solidFill>
                <a:latin typeface="Calibri Light" panose="020F0302020204030204" pitchFamily="34" charset="0"/>
                <a:cs typeface="Calibri Light" panose="020F0302020204030204" pitchFamily="34" charset="0"/>
              </a:rPr>
              <a:t>O</a:t>
            </a:r>
            <a:endParaRPr b="1" u="sng" dirty="0">
              <a:solidFill>
                <a:srgbClr val="2A6FA8"/>
              </a:solidFill>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1600"/>
              </a:spcAft>
              <a:buClr>
                <a:schemeClr val="dk1"/>
              </a:buClr>
              <a:buSzPts val="1100"/>
              <a:buFont typeface="Arial"/>
              <a:buNone/>
            </a:pPr>
            <a:r>
              <a:rPr lang="en" sz="1000" dirty="0">
                <a:latin typeface="Calibri Light" panose="020F0302020204030204" pitchFamily="34" charset="0"/>
                <a:cs typeface="Calibri Light" panose="020F0302020204030204" pitchFamily="34" charset="0"/>
              </a:rPr>
              <a:t>Write a brief </a:t>
            </a:r>
            <a:r>
              <a:rPr lang="en" sz="1000" u="sng" dirty="0">
                <a:latin typeface="Calibri Light" panose="020F0302020204030204" pitchFamily="34" charset="0"/>
                <a:cs typeface="Calibri Light" panose="020F0302020204030204" pitchFamily="34" charset="0"/>
              </a:rPr>
              <a:t>overview</a:t>
            </a:r>
            <a:r>
              <a:rPr lang="en" sz="1000" dirty="0">
                <a:latin typeface="Calibri Light" panose="020F0302020204030204" pitchFamily="34" charset="0"/>
                <a:cs typeface="Calibri Light" panose="020F0302020204030204" pitchFamily="34" charset="0"/>
              </a:rPr>
              <a:t> of the image. In one sentence, what is this image/work about?</a:t>
            </a:r>
            <a:endParaRPr sz="1000" dirty="0">
              <a:latin typeface="Calibri Light" panose="020F0302020204030204" pitchFamily="34" charset="0"/>
              <a:cs typeface="Calibri Light" panose="020F0302020204030204" pitchFamily="34" charset="0"/>
            </a:endParaRPr>
          </a:p>
        </p:txBody>
      </p:sp>
      <p:sp>
        <p:nvSpPr>
          <p:cNvPr id="220" name="Google Shape;220;p27"/>
          <p:cNvSpPr txBox="1">
            <a:spLocks noGrp="1"/>
          </p:cNvSpPr>
          <p:nvPr>
            <p:ph type="body" idx="3"/>
          </p:nvPr>
        </p:nvSpPr>
        <p:spPr>
          <a:xfrm>
            <a:off x="2368764" y="2315024"/>
            <a:ext cx="1471143" cy="214074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dirty="0">
                <a:solidFill>
                  <a:srgbClr val="2A6FA8"/>
                </a:solidFill>
                <a:latin typeface="Calibri Light" panose="020F0302020204030204" pitchFamily="34" charset="0"/>
                <a:cs typeface="Calibri Light" panose="020F0302020204030204" pitchFamily="34" charset="0"/>
              </a:rPr>
              <a:t>P</a:t>
            </a:r>
            <a:endParaRPr b="1" u="sng" dirty="0">
              <a:solidFill>
                <a:srgbClr val="2A6FA8"/>
              </a:solidFill>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Clr>
                <a:schemeClr val="dk1"/>
              </a:buClr>
              <a:buSzPts val="1100"/>
              <a:buFont typeface="Arial"/>
              <a:buNone/>
            </a:pPr>
            <a:r>
              <a:rPr lang="en" sz="1000" dirty="0">
                <a:latin typeface="Calibri Light" panose="020F0302020204030204" pitchFamily="34" charset="0"/>
                <a:cs typeface="Calibri Light" panose="020F0302020204030204" pitchFamily="34" charset="0"/>
              </a:rPr>
              <a:t>List all the </a:t>
            </a:r>
            <a:r>
              <a:rPr lang="en" sz="1000" u="sng" dirty="0">
                <a:latin typeface="Calibri Light" panose="020F0302020204030204" pitchFamily="34" charset="0"/>
                <a:cs typeface="Calibri Light" panose="020F0302020204030204" pitchFamily="34" charset="0"/>
              </a:rPr>
              <a:t>parts</a:t>
            </a:r>
            <a:r>
              <a:rPr lang="en" sz="1000" dirty="0">
                <a:latin typeface="Calibri Light" panose="020F0302020204030204" pitchFamily="34" charset="0"/>
                <a:cs typeface="Calibri Light" panose="020F0302020204030204" pitchFamily="34" charset="0"/>
              </a:rPr>
              <a:t> that seem important (for physical: things like color texture, groupings, shading, patterns, etc; for literary: things like structure, imagery, diction, figurative language, theme, etc.).</a:t>
            </a:r>
            <a:endParaRPr sz="1000" dirty="0">
              <a:latin typeface="Calibri Light" panose="020F0302020204030204" pitchFamily="34" charset="0"/>
              <a:cs typeface="Calibri Light" panose="020F0302020204030204" pitchFamily="34" charset="0"/>
            </a:endParaRPr>
          </a:p>
          <a:p>
            <a:pPr marL="0" lvl="0" indent="0" algn="l" rtl="0">
              <a:spcBef>
                <a:spcPts val="600"/>
              </a:spcBef>
              <a:spcAft>
                <a:spcPts val="0"/>
              </a:spcAft>
              <a:buNone/>
            </a:pPr>
            <a:endParaRPr sz="1200" dirty="0">
              <a:latin typeface="Calibri Light" panose="020F0302020204030204" pitchFamily="34" charset="0"/>
              <a:cs typeface="Calibri Light" panose="020F0302020204030204" pitchFamily="34" charset="0"/>
            </a:endParaRPr>
          </a:p>
        </p:txBody>
      </p:sp>
      <p:sp>
        <p:nvSpPr>
          <p:cNvPr id="221" name="Google Shape;221;p27"/>
          <p:cNvSpPr txBox="1">
            <a:spLocks noGrp="1"/>
          </p:cNvSpPr>
          <p:nvPr>
            <p:ph type="body" idx="1"/>
          </p:nvPr>
        </p:nvSpPr>
        <p:spPr>
          <a:xfrm>
            <a:off x="3810763" y="2315025"/>
            <a:ext cx="1471142" cy="1493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dirty="0">
                <a:solidFill>
                  <a:srgbClr val="2A6FA8"/>
                </a:solidFill>
                <a:latin typeface="Calibri Light" panose="020F0302020204030204" pitchFamily="34" charset="0"/>
                <a:cs typeface="Calibri Light" panose="020F0302020204030204" pitchFamily="34" charset="0"/>
              </a:rPr>
              <a:t>T</a:t>
            </a:r>
            <a:endParaRPr b="1" u="sng" dirty="0">
              <a:solidFill>
                <a:srgbClr val="2A6FA8"/>
              </a:solidFill>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1600"/>
              </a:spcAft>
              <a:buClr>
                <a:schemeClr val="dk1"/>
              </a:buClr>
              <a:buSzPts val="1100"/>
              <a:buFont typeface="Arial"/>
              <a:buNone/>
            </a:pPr>
            <a:r>
              <a:rPr lang="en" sz="1000" dirty="0">
                <a:latin typeface="Calibri Light" panose="020F0302020204030204" pitchFamily="34" charset="0"/>
                <a:cs typeface="Calibri Light" panose="020F0302020204030204" pitchFamily="34" charset="0"/>
              </a:rPr>
              <a:t>How does the </a:t>
            </a:r>
            <a:r>
              <a:rPr lang="en" sz="1000" u="sng" dirty="0">
                <a:latin typeface="Calibri Light" panose="020F0302020204030204" pitchFamily="34" charset="0"/>
                <a:cs typeface="Calibri Light" panose="020F0302020204030204" pitchFamily="34" charset="0"/>
              </a:rPr>
              <a:t>title</a:t>
            </a:r>
            <a:r>
              <a:rPr lang="en" sz="1000" dirty="0">
                <a:latin typeface="Calibri Light" panose="020F0302020204030204" pitchFamily="34" charset="0"/>
                <a:cs typeface="Calibri Light" panose="020F0302020204030204" pitchFamily="34" charset="0"/>
              </a:rPr>
              <a:t> or </a:t>
            </a:r>
            <a:r>
              <a:rPr lang="en" sz="1000" u="sng" dirty="0">
                <a:latin typeface="Calibri Light" panose="020F0302020204030204" pitchFamily="34" charset="0"/>
                <a:cs typeface="Calibri Light" panose="020F0302020204030204" pitchFamily="34" charset="0"/>
              </a:rPr>
              <a:t>text</a:t>
            </a:r>
            <a:r>
              <a:rPr lang="en" sz="1000" dirty="0">
                <a:latin typeface="Calibri Light" panose="020F0302020204030204" pitchFamily="34" charset="0"/>
                <a:cs typeface="Calibri Light" panose="020F0302020204030204" pitchFamily="34" charset="0"/>
              </a:rPr>
              <a:t> contribute to the meaning?</a:t>
            </a:r>
            <a:endParaRPr sz="1000" dirty="0">
              <a:latin typeface="Calibri Light" panose="020F0302020204030204" pitchFamily="34" charset="0"/>
              <a:cs typeface="Calibri Light" panose="020F0302020204030204" pitchFamily="34" charset="0"/>
            </a:endParaRPr>
          </a:p>
        </p:txBody>
      </p:sp>
      <p:sp>
        <p:nvSpPr>
          <p:cNvPr id="222" name="Google Shape;222;p27"/>
          <p:cNvSpPr txBox="1">
            <a:spLocks noGrp="1"/>
          </p:cNvSpPr>
          <p:nvPr>
            <p:ph type="body" idx="2"/>
          </p:nvPr>
        </p:nvSpPr>
        <p:spPr>
          <a:xfrm>
            <a:off x="5252761" y="2315024"/>
            <a:ext cx="1471142" cy="205377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dirty="0">
                <a:solidFill>
                  <a:srgbClr val="2A6FA8"/>
                </a:solidFill>
                <a:latin typeface="Calibri Light" panose="020F0302020204030204" pitchFamily="34" charset="0"/>
                <a:cs typeface="Calibri Light" panose="020F0302020204030204" pitchFamily="34" charset="0"/>
              </a:rPr>
              <a:t>I</a:t>
            </a:r>
            <a:endParaRPr b="1" u="sng" dirty="0">
              <a:solidFill>
                <a:srgbClr val="2A6FA8"/>
              </a:solidFill>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Clr>
                <a:schemeClr val="dk1"/>
              </a:buClr>
              <a:buSzPts val="1100"/>
              <a:buFont typeface="Arial"/>
              <a:buNone/>
            </a:pPr>
            <a:r>
              <a:rPr lang="en" sz="1000" dirty="0">
                <a:latin typeface="Calibri Light" panose="020F0302020204030204" pitchFamily="34" charset="0"/>
                <a:cs typeface="Calibri Light" panose="020F0302020204030204" pitchFamily="34" charset="0"/>
              </a:rPr>
              <a:t>Explain the</a:t>
            </a:r>
            <a:r>
              <a:rPr lang="en" sz="1000" b="1" dirty="0">
                <a:latin typeface="Calibri Light" panose="020F0302020204030204" pitchFamily="34" charset="0"/>
                <a:cs typeface="Calibri Light" panose="020F0302020204030204" pitchFamily="34" charset="0"/>
              </a:rPr>
              <a:t> </a:t>
            </a:r>
            <a:r>
              <a:rPr lang="en" sz="1000" u="sng" dirty="0">
                <a:latin typeface="Calibri Light" panose="020F0302020204030204" pitchFamily="34" charset="0"/>
                <a:cs typeface="Calibri Light" panose="020F0302020204030204" pitchFamily="34" charset="0"/>
              </a:rPr>
              <a:t>interrelationships</a:t>
            </a:r>
            <a:r>
              <a:rPr lang="en" sz="1000" dirty="0">
                <a:latin typeface="Calibri Light" panose="020F0302020204030204" pitchFamily="34" charset="0"/>
                <a:cs typeface="Calibri Light" panose="020F0302020204030204" pitchFamily="34" charset="0"/>
              </a:rPr>
              <a:t> in the artistic work: how do those individual parts connect, come together, work dynamically to create a mood, or convey an idea or an argument?</a:t>
            </a:r>
            <a:endParaRPr sz="1000" dirty="0">
              <a:latin typeface="Calibri Light" panose="020F0302020204030204" pitchFamily="34" charset="0"/>
              <a:cs typeface="Calibri Light" panose="020F0302020204030204" pitchFamily="34" charset="0"/>
            </a:endParaRPr>
          </a:p>
          <a:p>
            <a:pPr marL="0" lvl="0" indent="0" algn="l" rtl="0">
              <a:spcBef>
                <a:spcPts val="1600"/>
              </a:spcBef>
              <a:spcAft>
                <a:spcPts val="0"/>
              </a:spcAft>
              <a:buNone/>
            </a:pPr>
            <a:endParaRPr sz="1200" dirty="0">
              <a:latin typeface="Calibri Light" panose="020F0302020204030204" pitchFamily="34" charset="0"/>
              <a:cs typeface="Calibri Light" panose="020F0302020204030204" pitchFamily="34" charset="0"/>
            </a:endParaRPr>
          </a:p>
        </p:txBody>
      </p:sp>
      <p:sp>
        <p:nvSpPr>
          <p:cNvPr id="223" name="Google Shape;223;p27"/>
          <p:cNvSpPr txBox="1">
            <a:spLocks noGrp="1"/>
          </p:cNvSpPr>
          <p:nvPr>
            <p:ph type="body" idx="3"/>
          </p:nvPr>
        </p:nvSpPr>
        <p:spPr>
          <a:xfrm>
            <a:off x="6694758" y="2315025"/>
            <a:ext cx="1471142" cy="1493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dirty="0">
                <a:solidFill>
                  <a:srgbClr val="2A6FA8"/>
                </a:solidFill>
                <a:latin typeface="Calibri Light" panose="020F0302020204030204" pitchFamily="34" charset="0"/>
                <a:cs typeface="Calibri Light" panose="020F0302020204030204" pitchFamily="34" charset="0"/>
              </a:rPr>
              <a:t>C</a:t>
            </a:r>
            <a:endParaRPr b="1" u="sng" dirty="0">
              <a:solidFill>
                <a:srgbClr val="2A6FA8"/>
              </a:solidFill>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Clr>
                <a:schemeClr val="dk1"/>
              </a:buClr>
              <a:buSzPts val="1100"/>
              <a:buFont typeface="Arial"/>
              <a:buNone/>
            </a:pPr>
            <a:r>
              <a:rPr lang="en" sz="1000" dirty="0">
                <a:latin typeface="Calibri Light" panose="020F0302020204030204" pitchFamily="34" charset="0"/>
                <a:cs typeface="Calibri Light" panose="020F0302020204030204" pitchFamily="34" charset="0"/>
              </a:rPr>
              <a:t>Write a conclusion that interprets the meaning of the artistic work as a whole?</a:t>
            </a:r>
            <a:endParaRPr sz="1000" dirty="0">
              <a:latin typeface="Calibri Light" panose="020F0302020204030204" pitchFamily="34" charset="0"/>
              <a:cs typeface="Calibri Light" panose="020F0302020204030204" pitchFamily="34" charset="0"/>
            </a:endParaRPr>
          </a:p>
          <a:p>
            <a:pPr marL="0" lvl="0" indent="0" algn="l" rtl="0">
              <a:spcBef>
                <a:spcPts val="1600"/>
              </a:spcBef>
              <a:spcAft>
                <a:spcPts val="0"/>
              </a:spcAft>
              <a:buNone/>
            </a:pPr>
            <a:endParaRPr sz="1200" dirty="0">
              <a:latin typeface="Calibri Light" panose="020F0302020204030204" pitchFamily="34" charset="0"/>
              <a:cs typeface="Calibri Light" panose="020F0302020204030204" pitchFamily="34" charset="0"/>
            </a:endParaRPr>
          </a:p>
          <a:p>
            <a:pPr marL="0" lvl="0" indent="0" algn="l" rtl="0">
              <a:spcBef>
                <a:spcPts val="600"/>
              </a:spcBef>
              <a:spcAft>
                <a:spcPts val="0"/>
              </a:spcAft>
              <a:buNone/>
            </a:pPr>
            <a:endParaRPr sz="1200" dirty="0">
              <a:latin typeface="Calibri Light" panose="020F0302020204030204" pitchFamily="34" charset="0"/>
              <a:cs typeface="Calibri Light" panose="020F0302020204030204" pitchFamily="34" charset="0"/>
            </a:endParaRPr>
          </a:p>
        </p:txBody>
      </p:sp>
      <p:sp>
        <p:nvSpPr>
          <p:cNvPr id="10" name="Google Shape;1577;p14">
            <a:extLst>
              <a:ext uri="{FF2B5EF4-FFF2-40B4-BE49-F238E27FC236}">
                <a16:creationId xmlns:a16="http://schemas.microsoft.com/office/drawing/2014/main" id="{43FFCD5F-C480-A3E8-2188-19112407BC9B}"/>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17</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228"/>
        <p:cNvGrpSpPr/>
        <p:nvPr/>
      </p:nvGrpSpPr>
      <p:grpSpPr>
        <a:xfrm>
          <a:off x="0" y="0"/>
          <a:ext cx="0" cy="0"/>
          <a:chOff x="0" y="0"/>
          <a:chExt cx="0" cy="0"/>
        </a:xfrm>
      </p:grpSpPr>
      <p:sp>
        <p:nvSpPr>
          <p:cNvPr id="6" name="Google Shape;164;p20">
            <a:extLst>
              <a:ext uri="{FF2B5EF4-FFF2-40B4-BE49-F238E27FC236}">
                <a16:creationId xmlns:a16="http://schemas.microsoft.com/office/drawing/2014/main" id="{4CEE0759-A2F7-6CFF-DAE8-592A00C76CAD}"/>
              </a:ext>
            </a:extLst>
          </p:cNvPr>
          <p:cNvSpPr txBox="1">
            <a:spLocks noGrp="1"/>
          </p:cNvSpPr>
          <p:nvPr>
            <p:ph type="title" idx="4294967295"/>
          </p:nvPr>
        </p:nvSpPr>
        <p:spPr>
          <a:xfrm>
            <a:off x="3918859" y="1872342"/>
            <a:ext cx="4080296" cy="699407"/>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1pPr>
            <a:lvl2pPr marR="0" lvl="1"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2pPr>
            <a:lvl3pPr marR="0" lvl="2"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3pPr>
            <a:lvl4pPr marR="0" lvl="3"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4pPr>
            <a:lvl5pPr marR="0" lvl="4"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5pPr>
            <a:lvl6pPr marR="0" lvl="5"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6pPr>
            <a:lvl7pPr marR="0" lvl="6"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7pPr>
            <a:lvl8pPr marR="0" lvl="7"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8pPr>
            <a:lvl9pPr marR="0" lvl="8" algn="ctr" rtl="0">
              <a:lnSpc>
                <a:spcPct val="100000"/>
              </a:lnSpc>
              <a:spcBef>
                <a:spcPts val="0"/>
              </a:spcBef>
              <a:spcAft>
                <a:spcPts val="0"/>
              </a:spcAft>
              <a:buClr>
                <a:schemeClr val="dk1"/>
              </a:buClr>
              <a:buSzPts val="3600"/>
              <a:buFont typeface="Bangers"/>
              <a:buNone/>
              <a:defRPr sz="3600" b="0" i="0" u="none" strike="noStrike" cap="none">
                <a:solidFill>
                  <a:schemeClr val="dk1"/>
                </a:solidFill>
                <a:latin typeface="Bangers"/>
                <a:ea typeface="Bangers"/>
                <a:cs typeface="Bangers"/>
                <a:sym typeface="Bangers"/>
              </a:defRPr>
            </a:lvl9pPr>
          </a:lstStyle>
          <a:p>
            <a:pPr marL="0" marR="0" lvl="0" indent="0" algn="ctr" defTabSz="914400" rtl="0" eaLnBrk="1" fontAlgn="auto" latinLnBrk="0" hangingPunct="1">
              <a:lnSpc>
                <a:spcPct val="100000"/>
              </a:lnSpc>
              <a:spcBef>
                <a:spcPts val="0"/>
              </a:spcBef>
              <a:spcAft>
                <a:spcPts val="0"/>
              </a:spcAft>
              <a:buClr>
                <a:schemeClr val="dk1"/>
              </a:buClr>
              <a:buSzPts val="3600"/>
              <a:buFont typeface="Bangers"/>
              <a:buNone/>
              <a:tabLst/>
              <a:defRPr/>
            </a:pPr>
            <a:r>
              <a:rPr kumimoji="0" lang="en-US" sz="36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Visual Rhetoric:</a:t>
            </a:r>
          </a:p>
        </p:txBody>
      </p:sp>
      <p:sp>
        <p:nvSpPr>
          <p:cNvPr id="7" name="Google Shape;165;p20">
            <a:extLst>
              <a:ext uri="{FF2B5EF4-FFF2-40B4-BE49-F238E27FC236}">
                <a16:creationId xmlns:a16="http://schemas.microsoft.com/office/drawing/2014/main" id="{37463BC6-D150-D3F3-2ACB-1E64E7970833}"/>
              </a:ext>
            </a:extLst>
          </p:cNvPr>
          <p:cNvSpPr txBox="1">
            <a:spLocks/>
          </p:cNvSpPr>
          <p:nvPr/>
        </p:nvSpPr>
        <p:spPr>
          <a:xfrm>
            <a:off x="4075307" y="2535465"/>
            <a:ext cx="3767400" cy="6994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1pPr>
            <a:lvl2pPr marL="914400" marR="0" lvl="1" indent="-3810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2pPr>
            <a:lvl3pPr marL="1371600" marR="0" lvl="2" indent="-3810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3pPr>
            <a:lvl4pPr marL="1828800" marR="0" lvl="3"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4pPr>
            <a:lvl5pPr marL="2286000" marR="0" lvl="4"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5pPr>
            <a:lvl6pPr marL="2743200" marR="0" lvl="5"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6pPr>
            <a:lvl7pPr marL="3200400" marR="0" lvl="6"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7pPr>
            <a:lvl8pPr marL="3657600" marR="0" lvl="7"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8pPr>
            <a:lvl9pPr marL="4114800" marR="0" lvl="8" indent="-342900" algn="ctr" rtl="0">
              <a:lnSpc>
                <a:spcPct val="100000"/>
              </a:lnSpc>
              <a:spcBef>
                <a:spcPts val="0"/>
              </a:spcBef>
              <a:spcAft>
                <a:spcPts val="0"/>
              </a:spcAft>
              <a:buClr>
                <a:srgbClr val="000000"/>
              </a:buClr>
              <a:buSzPts val="1800"/>
              <a:buFont typeface="Sniglet"/>
              <a:buNone/>
              <a:defRPr sz="1800" b="0" i="0" u="none" strike="noStrike" cap="none">
                <a:solidFill>
                  <a:srgbClr val="000000"/>
                </a:solidFill>
                <a:latin typeface="Sniglet"/>
                <a:ea typeface="Sniglet"/>
                <a:cs typeface="Sniglet"/>
                <a:sym typeface="Sniglet"/>
              </a:defRPr>
            </a:lvl9pPr>
          </a:lstStyle>
          <a:p>
            <a:pPr marL="0" indent="0"/>
            <a:r>
              <a:rPr lang="en-US" dirty="0">
                <a:latin typeface="Calibri Light" panose="020F0302020204030204" pitchFamily="34" charset="0"/>
                <a:cs typeface="Calibri Light" panose="020F0302020204030204" pitchFamily="34" charset="0"/>
              </a:rPr>
              <a:t>ART AS COUNTER-CULTURE</a:t>
            </a:r>
          </a:p>
          <a:p>
            <a:pPr marL="0" indent="0"/>
            <a:r>
              <a:rPr lang="en-US" dirty="0">
                <a:latin typeface="Calibri Light" panose="020F0302020204030204" pitchFamily="34" charset="0"/>
                <a:cs typeface="Calibri Light" panose="020F0302020204030204" pitchFamily="34" charset="0"/>
              </a:rPr>
              <a:t>AND VIRALITY</a:t>
            </a:r>
          </a:p>
        </p:txBody>
      </p:sp>
      <p:sp>
        <p:nvSpPr>
          <p:cNvPr id="5" name="Google Shape;1577;p14">
            <a:extLst>
              <a:ext uri="{FF2B5EF4-FFF2-40B4-BE49-F238E27FC236}">
                <a16:creationId xmlns:a16="http://schemas.microsoft.com/office/drawing/2014/main" id="{977E337B-B438-C6AD-991D-F58EFEA3A682}"/>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18</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235"/>
        <p:cNvGrpSpPr/>
        <p:nvPr/>
      </p:nvGrpSpPr>
      <p:grpSpPr>
        <a:xfrm>
          <a:off x="0" y="0"/>
          <a:ext cx="0" cy="0"/>
          <a:chOff x="0" y="0"/>
          <a:chExt cx="0" cy="0"/>
        </a:xfrm>
      </p:grpSpPr>
      <p:sp>
        <p:nvSpPr>
          <p:cNvPr id="8" name="Google Shape;134;p17">
            <a:extLst>
              <a:ext uri="{FF2B5EF4-FFF2-40B4-BE49-F238E27FC236}">
                <a16:creationId xmlns:a16="http://schemas.microsoft.com/office/drawing/2014/main" id="{2ADDAC0C-49AF-ED6E-6560-7BB487B47CE2}"/>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STREET ART: A Modern Countercultural movement </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237" name="Google Shape;237;p29"/>
          <p:cNvSpPr txBox="1">
            <a:spLocks noGrp="1"/>
          </p:cNvSpPr>
          <p:nvPr>
            <p:ph type="body" idx="1"/>
          </p:nvPr>
        </p:nvSpPr>
        <p:spPr>
          <a:xfrm>
            <a:off x="937256" y="1694684"/>
            <a:ext cx="1929315" cy="249158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Calibri Light" panose="020F0302020204030204" pitchFamily="34" charset="0"/>
                <a:cs typeface="Calibri Light" panose="020F0302020204030204" pitchFamily="34" charset="0"/>
              </a:rPr>
              <a:t>Elements of street art to consider: </a:t>
            </a:r>
            <a:endParaRPr sz="1200" dirty="0">
              <a:latin typeface="Calibri Light" panose="020F0302020204030204" pitchFamily="34" charset="0"/>
              <a:cs typeface="Calibri Light" panose="020F0302020204030204" pitchFamily="34" charset="0"/>
            </a:endParaRPr>
          </a:p>
          <a:p>
            <a:pPr marL="425450" lvl="0" indent="-285750" algn="l" rtl="0">
              <a:spcBef>
                <a:spcPts val="1200"/>
              </a:spcBef>
              <a:spcAft>
                <a:spcPts val="0"/>
              </a:spcAft>
              <a:buClr>
                <a:srgbClr val="CC0000"/>
              </a:buClr>
              <a:buSzPct val="140000"/>
              <a:buFont typeface="Wingdings" panose="05000000000000000000" pitchFamily="2" charset="2"/>
              <a:buChar char="ü"/>
            </a:pPr>
            <a:r>
              <a:rPr lang="en" sz="1200" dirty="0">
                <a:latin typeface="Calibri Light" panose="020F0302020204030204" pitchFamily="34" charset="0"/>
                <a:cs typeface="Calibri Light" panose="020F0302020204030204" pitchFamily="34" charset="0"/>
              </a:rPr>
              <a:t>Anonymity</a:t>
            </a:r>
            <a:endParaRPr sz="1200" dirty="0">
              <a:latin typeface="Calibri Light" panose="020F0302020204030204" pitchFamily="34" charset="0"/>
              <a:cs typeface="Calibri Light" panose="020F0302020204030204" pitchFamily="34" charset="0"/>
            </a:endParaRPr>
          </a:p>
          <a:p>
            <a:pPr marL="425450" lvl="0" indent="-285750" algn="l" rtl="0">
              <a:spcBef>
                <a:spcPts val="0"/>
              </a:spcBef>
              <a:spcAft>
                <a:spcPts val="0"/>
              </a:spcAft>
              <a:buClr>
                <a:srgbClr val="CC0000"/>
              </a:buClr>
              <a:buSzPct val="140000"/>
              <a:buFont typeface="Wingdings" panose="05000000000000000000" pitchFamily="2" charset="2"/>
              <a:buChar char="ü"/>
            </a:pPr>
            <a:r>
              <a:rPr lang="en" sz="1200" dirty="0">
                <a:latin typeface="Calibri Light" panose="020F0302020204030204" pitchFamily="34" charset="0"/>
                <a:cs typeface="Calibri Light" panose="020F0302020204030204" pitchFamily="34" charset="0"/>
              </a:rPr>
              <a:t>Short Life-Span (not meant to last)</a:t>
            </a:r>
            <a:endParaRPr sz="1200" dirty="0">
              <a:latin typeface="Calibri Light" panose="020F0302020204030204" pitchFamily="34" charset="0"/>
              <a:cs typeface="Calibri Light" panose="020F0302020204030204" pitchFamily="34" charset="0"/>
            </a:endParaRPr>
          </a:p>
          <a:p>
            <a:pPr marL="425450" lvl="0" indent="-285750" algn="l" rtl="0">
              <a:spcBef>
                <a:spcPts val="0"/>
              </a:spcBef>
              <a:spcAft>
                <a:spcPts val="0"/>
              </a:spcAft>
              <a:buClr>
                <a:srgbClr val="CC0000"/>
              </a:buClr>
              <a:buSzPct val="140000"/>
              <a:buFont typeface="Wingdings" panose="05000000000000000000" pitchFamily="2" charset="2"/>
              <a:buChar char="ü"/>
            </a:pPr>
            <a:r>
              <a:rPr lang="en" sz="1200" dirty="0">
                <a:latin typeface="Calibri Light" panose="020F0302020204030204" pitchFamily="34" charset="0"/>
                <a:cs typeface="Calibri Light" panose="020F0302020204030204" pitchFamily="34" charset="0"/>
              </a:rPr>
              <a:t>An art expression that is “illegal”</a:t>
            </a:r>
            <a:endParaRPr sz="1200" dirty="0">
              <a:latin typeface="Calibri Light" panose="020F0302020204030204" pitchFamily="34" charset="0"/>
              <a:cs typeface="Calibri Light" panose="020F0302020204030204" pitchFamily="34" charset="0"/>
            </a:endParaRPr>
          </a:p>
          <a:p>
            <a:pPr marL="425450" lvl="0" indent="-285750" algn="l" rtl="0">
              <a:spcBef>
                <a:spcPts val="0"/>
              </a:spcBef>
              <a:spcAft>
                <a:spcPts val="0"/>
              </a:spcAft>
              <a:buClr>
                <a:srgbClr val="CC0000"/>
              </a:buClr>
              <a:buSzPct val="140000"/>
              <a:buFont typeface="Wingdings" panose="05000000000000000000" pitchFamily="2" charset="2"/>
              <a:buChar char="ü"/>
            </a:pPr>
            <a:r>
              <a:rPr lang="en" sz="1200" dirty="0">
                <a:latin typeface="Calibri Light" panose="020F0302020204030204" pitchFamily="34" charset="0"/>
                <a:cs typeface="Calibri Light" panose="020F0302020204030204" pitchFamily="34" charset="0"/>
              </a:rPr>
              <a:t>Often commentary on “high brow” art - not dissimilar to pop art</a:t>
            </a:r>
            <a:endParaRPr sz="1200" dirty="0">
              <a:latin typeface="Calibri Light" panose="020F0302020204030204" pitchFamily="34" charset="0"/>
              <a:cs typeface="Calibri Light" panose="020F0302020204030204" pitchFamily="34" charset="0"/>
            </a:endParaRPr>
          </a:p>
        </p:txBody>
      </p:sp>
      <p:sp>
        <p:nvSpPr>
          <p:cNvPr id="238" name="Google Shape;238;p29"/>
          <p:cNvSpPr txBox="1">
            <a:spLocks noGrp="1"/>
          </p:cNvSpPr>
          <p:nvPr>
            <p:ph type="body" idx="2"/>
          </p:nvPr>
        </p:nvSpPr>
        <p:spPr>
          <a:xfrm>
            <a:off x="6206105" y="1694684"/>
            <a:ext cx="1929315" cy="219514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i="1" dirty="0">
                <a:latin typeface="Calibri Light" panose="020F0302020204030204" pitchFamily="34" charset="0"/>
                <a:cs typeface="Calibri Light" panose="020F0302020204030204" pitchFamily="34" charset="0"/>
              </a:rPr>
              <a:t>Exit Through the Gift Shop</a:t>
            </a:r>
            <a:r>
              <a:rPr lang="en" sz="1100" dirty="0">
                <a:latin typeface="Calibri Light" panose="020F0302020204030204" pitchFamily="34" charset="0"/>
                <a:cs typeface="Calibri Light" panose="020F0302020204030204" pitchFamily="34" charset="0"/>
              </a:rPr>
              <a:t>: </a:t>
            </a:r>
            <a:endParaRPr sz="1100" dirty="0">
              <a:latin typeface="Calibri Light" panose="020F0302020204030204" pitchFamily="34" charset="0"/>
              <a:cs typeface="Calibri Light" panose="020F0302020204030204" pitchFamily="34" charset="0"/>
            </a:endParaRPr>
          </a:p>
          <a:p>
            <a:pPr marL="311150" lvl="0" indent="-171450" algn="l" rtl="0">
              <a:lnSpc>
                <a:spcPct val="115000"/>
              </a:lnSpc>
              <a:spcBef>
                <a:spcPts val="1200"/>
              </a:spcBef>
              <a:spcAft>
                <a:spcPts val="0"/>
              </a:spcAft>
              <a:buClr>
                <a:srgbClr val="2A6FA8"/>
              </a:buClr>
              <a:buSzPct val="140000"/>
              <a:buFont typeface="Merriweather" panose="00000500000000000000" pitchFamily="2" charset="0"/>
              <a:buChar char="→"/>
            </a:pPr>
            <a:r>
              <a:rPr lang="en" sz="1100" dirty="0">
                <a:latin typeface="Calibri Light" panose="020F0302020204030204" pitchFamily="34" charset="0"/>
                <a:cs typeface="Calibri Light" panose="020F0302020204030204" pitchFamily="34" charset="0"/>
              </a:rPr>
              <a:t>7:00-14:30 = introduction to street art and Shepard Fairey</a:t>
            </a:r>
            <a:endParaRPr sz="1100" dirty="0">
              <a:latin typeface="Calibri Light" panose="020F0302020204030204" pitchFamily="34" charset="0"/>
              <a:cs typeface="Calibri Light" panose="020F0302020204030204" pitchFamily="34" charset="0"/>
            </a:endParaRPr>
          </a:p>
          <a:p>
            <a:pPr marL="311150" lvl="0" indent="-171450" algn="l" rtl="0">
              <a:lnSpc>
                <a:spcPct val="115000"/>
              </a:lnSpc>
              <a:spcBef>
                <a:spcPts val="0"/>
              </a:spcBef>
              <a:spcAft>
                <a:spcPts val="0"/>
              </a:spcAft>
              <a:buClr>
                <a:srgbClr val="2A6FA8"/>
              </a:buClr>
              <a:buSzPct val="140000"/>
              <a:buFont typeface="Merriweather" panose="00000500000000000000" pitchFamily="2" charset="0"/>
              <a:buChar char="→"/>
            </a:pPr>
            <a:r>
              <a:rPr lang="en" sz="1100" dirty="0">
                <a:latin typeface="Calibri Light" panose="020F0302020204030204" pitchFamily="34" charset="0"/>
                <a:cs typeface="Calibri Light" panose="020F0302020204030204" pitchFamily="34" charset="0"/>
              </a:rPr>
              <a:t>18:00-20:00 = inspiration behind Obey sticker</a:t>
            </a:r>
            <a:endParaRPr sz="1100" dirty="0">
              <a:latin typeface="Calibri Light" panose="020F0302020204030204" pitchFamily="34" charset="0"/>
              <a:cs typeface="Calibri Light" panose="020F0302020204030204" pitchFamily="34" charset="0"/>
            </a:endParaRPr>
          </a:p>
          <a:p>
            <a:pPr marL="311150" lvl="0" indent="-171450" algn="l" rtl="0">
              <a:lnSpc>
                <a:spcPct val="115000"/>
              </a:lnSpc>
              <a:spcBef>
                <a:spcPts val="0"/>
              </a:spcBef>
              <a:spcAft>
                <a:spcPts val="0"/>
              </a:spcAft>
              <a:buClr>
                <a:srgbClr val="2A6FA8"/>
              </a:buClr>
              <a:buSzPct val="140000"/>
              <a:buFont typeface="Merriweather" panose="00000500000000000000" pitchFamily="2" charset="0"/>
              <a:buChar char="→"/>
            </a:pPr>
            <a:r>
              <a:rPr lang="en" sz="1100" dirty="0">
                <a:latin typeface="Calibri Light" panose="020F0302020204030204" pitchFamily="34" charset="0"/>
                <a:cs typeface="Calibri Light" panose="020F0302020204030204" pitchFamily="34" charset="0"/>
              </a:rPr>
              <a:t>1:18:00-END = Banksy comparing MBW to Warhol </a:t>
            </a:r>
            <a:endParaRPr sz="1100" dirty="0">
              <a:latin typeface="Calibri Light" panose="020F0302020204030204" pitchFamily="34" charset="0"/>
              <a:cs typeface="Calibri Light" panose="020F0302020204030204" pitchFamily="34" charset="0"/>
            </a:endParaRPr>
          </a:p>
        </p:txBody>
      </p:sp>
      <p:pic>
        <p:nvPicPr>
          <p:cNvPr id="240" name="Google Shape;240;p29" descr="Exit Through the Gift Shop: A Banksy Film is a 2010 British documentary film, directed by street artist Banksy. It tells the story of Thierry Guetta, a French immigrant in Los Angeles, and his obsession with street art. The film charts Guetta's constant documenting of his every waking moment on film, from a chance encounter with his cousin, the artist Invader, to his introduction to a host of street artists with a focus on Shepard Fairey and Banksy, whose anonymity is preserved by obscuring his face and altering his voice, to Guetta's eventual fame as a street artist himself. It is narrated by Rhys Ifans. The music is by Geoff Barrow. It includes Richard Hawley's &quot;Tonight The Streets Are Ours&quot;" title="Exit Through the Gift Shop - Documentary">
            <a:hlinkClick r:id="rId3"/>
          </p:cNvPr>
          <p:cNvPicPr preferRelativeResize="0"/>
          <p:nvPr/>
        </p:nvPicPr>
        <p:blipFill rotWithShape="1">
          <a:blip r:embed="rId4">
            <a:alphaModFix/>
          </a:blip>
          <a:srcRect r="853"/>
          <a:stretch/>
        </p:blipFill>
        <p:spPr>
          <a:xfrm>
            <a:off x="2899482" y="1694684"/>
            <a:ext cx="3200400" cy="2420931"/>
          </a:xfrm>
          <a:prstGeom prst="rect">
            <a:avLst/>
          </a:prstGeom>
          <a:noFill/>
          <a:ln>
            <a:noFill/>
          </a:ln>
        </p:spPr>
      </p:pic>
      <p:sp>
        <p:nvSpPr>
          <p:cNvPr id="7" name="Google Shape;1577;p14">
            <a:extLst>
              <a:ext uri="{FF2B5EF4-FFF2-40B4-BE49-F238E27FC236}">
                <a16:creationId xmlns:a16="http://schemas.microsoft.com/office/drawing/2014/main" id="{1AEDD7B0-75E8-7846-B18A-959D9FDA9649}"/>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19</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ctrTitle" idx="4294967295"/>
          </p:nvPr>
        </p:nvSpPr>
        <p:spPr>
          <a:xfrm>
            <a:off x="1091601" y="1143093"/>
            <a:ext cx="4229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solidFill>
                  <a:schemeClr val="bg1"/>
                </a:solidFill>
                <a:latin typeface="Bodoni MT Condensed" panose="02070606080606020203" pitchFamily="18" charset="0"/>
              </a:rPr>
              <a:t>Goals!</a:t>
            </a:r>
            <a:endParaRPr sz="5000" dirty="0">
              <a:solidFill>
                <a:schemeClr val="bg1"/>
              </a:solidFill>
              <a:latin typeface="Bodoni MT Condensed" panose="02070606080606020203" pitchFamily="18" charset="0"/>
            </a:endParaRPr>
          </a:p>
        </p:txBody>
      </p:sp>
      <p:sp>
        <p:nvSpPr>
          <p:cNvPr id="76" name="Google Shape;76;p12"/>
          <p:cNvSpPr txBox="1">
            <a:spLocks noGrp="1"/>
          </p:cNvSpPr>
          <p:nvPr>
            <p:ph type="subTitle" idx="4294967295"/>
          </p:nvPr>
        </p:nvSpPr>
        <p:spPr>
          <a:xfrm>
            <a:off x="1127887" y="2150238"/>
            <a:ext cx="3792456" cy="2175019"/>
          </a:xfrm>
          <a:prstGeom prst="rect">
            <a:avLst/>
          </a:prstGeom>
        </p:spPr>
        <p:txBody>
          <a:bodyPr spcFirstLastPara="1" wrap="square" lIns="91425" tIns="91425" rIns="91425" bIns="91425" anchor="t" anchorCtr="0">
            <a:noAutofit/>
          </a:bodyPr>
          <a:lstStyle/>
          <a:p>
            <a:pPr marL="0" lvl="0" indent="0" algn="l" rtl="0">
              <a:lnSpc>
                <a:spcPts val="1600"/>
              </a:lnSpc>
              <a:spcBef>
                <a:spcPts val="600"/>
              </a:spcBef>
              <a:spcAft>
                <a:spcPts val="0"/>
              </a:spcAft>
              <a:buClr>
                <a:schemeClr val="dk1"/>
              </a:buClr>
              <a:buSzPts val="1100"/>
              <a:buFont typeface="Arial"/>
              <a:buNone/>
            </a:pPr>
            <a:r>
              <a:rPr lang="en" sz="1600" dirty="0">
                <a:solidFill>
                  <a:srgbClr val="FFFFFF"/>
                </a:solidFill>
                <a:latin typeface="Calibri Light" panose="020F0302020204030204" pitchFamily="34" charset="0"/>
                <a:cs typeface="Calibri Light" panose="020F0302020204030204" pitchFamily="34" charset="0"/>
              </a:rPr>
              <a:t>We’ve treated obvious arguments as arguments… but what about texts and images that are performative, artistic, or ambiguous? How can we understand them as arguments?</a:t>
            </a:r>
          </a:p>
          <a:p>
            <a:pPr marL="0" lvl="0" indent="0" algn="l" rtl="0">
              <a:spcBef>
                <a:spcPts val="600"/>
              </a:spcBef>
              <a:spcAft>
                <a:spcPts val="0"/>
              </a:spcAft>
              <a:buClr>
                <a:schemeClr val="dk1"/>
              </a:buClr>
              <a:buSzPts val="1100"/>
              <a:buFont typeface="Arial"/>
              <a:buNone/>
            </a:pPr>
            <a:endParaRPr lang="en" sz="1600" dirty="0">
              <a:solidFill>
                <a:srgbClr val="FFFFFF"/>
              </a:solidFill>
              <a:latin typeface="Calibri Light" panose="020F0302020204030204" pitchFamily="34" charset="0"/>
              <a:cs typeface="Calibri Light" panose="020F0302020204030204" pitchFamily="34" charset="0"/>
            </a:endParaRPr>
          </a:p>
          <a:p>
            <a:pPr marL="0" lvl="0" indent="0" algn="l" rtl="0">
              <a:lnSpc>
                <a:spcPts val="1600"/>
              </a:lnSpc>
              <a:spcBef>
                <a:spcPts val="600"/>
              </a:spcBef>
              <a:spcAft>
                <a:spcPts val="0"/>
              </a:spcAft>
              <a:buClr>
                <a:schemeClr val="dk1"/>
              </a:buClr>
              <a:buSzPts val="1100"/>
              <a:buFont typeface="Arial"/>
              <a:buNone/>
            </a:pPr>
            <a:r>
              <a:rPr lang="en" sz="1600" dirty="0">
                <a:solidFill>
                  <a:srgbClr val="FFFFFF"/>
                </a:solidFill>
                <a:latin typeface="Calibri Light" panose="020F0302020204030204" pitchFamily="34" charset="0"/>
                <a:cs typeface="Calibri Light" panose="020F0302020204030204" pitchFamily="34" charset="0"/>
              </a:rPr>
              <a:t>We’ll look at the last kind of argument--artistic--today.</a:t>
            </a:r>
            <a:endParaRPr sz="1600" dirty="0">
              <a:solidFill>
                <a:srgbClr val="FFFFFF"/>
              </a:solidFill>
              <a:latin typeface="Calibri Light" panose="020F0302020204030204" pitchFamily="34" charset="0"/>
              <a:cs typeface="Calibri Light" panose="020F0302020204030204" pitchFamily="34" charset="0"/>
            </a:endParaRPr>
          </a:p>
        </p:txBody>
      </p:sp>
      <p:pic>
        <p:nvPicPr>
          <p:cNvPr id="77" name="Google Shape;77;p12">
            <a:extLst>
              <a:ext uri="{C183D7F6-B498-43B3-948B-1728B52AA6E4}">
                <adec:decorative xmlns:adec="http://schemas.microsoft.com/office/drawing/2017/decorative" val="1"/>
              </a:ext>
            </a:extLst>
          </p:cNvPr>
          <p:cNvPicPr preferRelativeResize="0"/>
          <p:nvPr/>
        </p:nvPicPr>
        <p:blipFill rotWithShape="1">
          <a:blip r:embed="rId3">
            <a:alphaModFix/>
          </a:blip>
          <a:srcRect l="17166" r="17160"/>
          <a:stretch/>
        </p:blipFill>
        <p:spPr>
          <a:xfrm>
            <a:off x="5792557" y="633086"/>
            <a:ext cx="2515200" cy="2515200"/>
          </a:xfrm>
          <a:prstGeom prst="wedgeEllipseCallout">
            <a:avLst>
              <a:gd name="adj1" fmla="val -60049"/>
              <a:gd name="adj2" fmla="val 34410"/>
            </a:avLst>
          </a:prstGeom>
          <a:noFill/>
          <a:ln w="76200" cap="flat" cmpd="sng">
            <a:solidFill>
              <a:srgbClr val="000000"/>
            </a:solidFill>
            <a:prstDash val="solid"/>
            <a:miter lim="8000"/>
            <a:headEnd type="none" w="sm" len="sm"/>
            <a:tailEnd type="none" w="sm" len="sm"/>
          </a:ln>
        </p:spPr>
      </p:pic>
      <p:sp>
        <p:nvSpPr>
          <p:cNvPr id="6" name="Google Shape;1577;p14">
            <a:extLst>
              <a:ext uri="{FF2B5EF4-FFF2-40B4-BE49-F238E27FC236}">
                <a16:creationId xmlns:a16="http://schemas.microsoft.com/office/drawing/2014/main" id="{C8209943-2DD1-C512-72D5-7C48926ACA5F}"/>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44"/>
        <p:cNvGrpSpPr/>
        <p:nvPr/>
      </p:nvGrpSpPr>
      <p:grpSpPr>
        <a:xfrm>
          <a:off x="0" y="0"/>
          <a:ext cx="0" cy="0"/>
          <a:chOff x="0" y="0"/>
          <a:chExt cx="0" cy="0"/>
        </a:xfrm>
      </p:grpSpPr>
      <p:pic>
        <p:nvPicPr>
          <p:cNvPr id="246" name="Google Shape;246;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95334" y="1203268"/>
            <a:ext cx="2607586" cy="1955690"/>
          </a:xfrm>
          <a:prstGeom prst="rect">
            <a:avLst/>
          </a:prstGeom>
          <a:noFill/>
          <a:ln>
            <a:solidFill>
              <a:srgbClr val="000000"/>
            </a:solidFill>
          </a:ln>
        </p:spPr>
      </p:pic>
      <p:pic>
        <p:nvPicPr>
          <p:cNvPr id="247" name="Google Shape;247;p3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51156" y="1913164"/>
            <a:ext cx="2019906" cy="3029858"/>
          </a:xfrm>
          <a:prstGeom prst="rect">
            <a:avLst/>
          </a:prstGeom>
          <a:noFill/>
          <a:ln>
            <a:solidFill>
              <a:srgbClr val="000000"/>
            </a:solidFill>
          </a:ln>
        </p:spPr>
      </p:pic>
      <p:pic>
        <p:nvPicPr>
          <p:cNvPr id="248" name="Google Shape;248;p3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138847" y="3236962"/>
            <a:ext cx="3412120" cy="1706060"/>
          </a:xfrm>
          <a:prstGeom prst="rect">
            <a:avLst/>
          </a:prstGeom>
          <a:noFill/>
          <a:ln>
            <a:solidFill>
              <a:srgbClr val="000000"/>
            </a:solidFill>
          </a:ln>
        </p:spPr>
      </p:pic>
      <p:pic>
        <p:nvPicPr>
          <p:cNvPr id="249" name="Google Shape;249;p3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138847" y="1774058"/>
            <a:ext cx="2088702" cy="1384900"/>
          </a:xfrm>
          <a:prstGeom prst="rect">
            <a:avLst/>
          </a:prstGeom>
          <a:noFill/>
          <a:ln>
            <a:solidFill>
              <a:srgbClr val="000000"/>
            </a:solidFill>
          </a:ln>
        </p:spPr>
      </p:pic>
      <p:pic>
        <p:nvPicPr>
          <p:cNvPr id="250" name="Google Shape;250;p3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618752" y="3236961"/>
            <a:ext cx="1355563" cy="1706061"/>
          </a:xfrm>
          <a:prstGeom prst="rect">
            <a:avLst/>
          </a:prstGeom>
          <a:noFill/>
          <a:ln>
            <a:solidFill>
              <a:srgbClr val="000000"/>
            </a:solidFill>
          </a:ln>
        </p:spPr>
      </p:pic>
      <p:sp>
        <p:nvSpPr>
          <p:cNvPr id="9" name="Google Shape;134;p17">
            <a:extLst>
              <a:ext uri="{FF2B5EF4-FFF2-40B4-BE49-F238E27FC236}">
                <a16:creationId xmlns:a16="http://schemas.microsoft.com/office/drawing/2014/main" id="{E8DC16F1-DB24-684D-D8D5-5F2A83BF7ABF}"/>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9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rgbClr val="212121"/>
                </a:solidFill>
                <a:effectLst/>
                <a:uLnTx/>
                <a:uFillTx/>
                <a:latin typeface="Bodoni MT Condensed" panose="02070606080606020203" pitchFamily="18" charset="0"/>
                <a:ea typeface="Bangers"/>
                <a:cs typeface="Bangers"/>
                <a:sym typeface="Bangers"/>
              </a:rPr>
              <a:t>Zeus: Street Artist</a:t>
            </a:r>
          </a:p>
        </p:txBody>
      </p:sp>
      <p:sp>
        <p:nvSpPr>
          <p:cNvPr id="8" name="Google Shape;1577;p14">
            <a:extLst>
              <a:ext uri="{FF2B5EF4-FFF2-40B4-BE49-F238E27FC236}">
                <a16:creationId xmlns:a16="http://schemas.microsoft.com/office/drawing/2014/main" id="{84F98A9A-C56D-F23A-A2AC-2A38A39B3C99}"/>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20</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54"/>
        <p:cNvGrpSpPr/>
        <p:nvPr/>
      </p:nvGrpSpPr>
      <p:grpSpPr>
        <a:xfrm>
          <a:off x="0" y="0"/>
          <a:ext cx="0" cy="0"/>
          <a:chOff x="0" y="0"/>
          <a:chExt cx="0" cy="0"/>
        </a:xfrm>
      </p:grpSpPr>
      <p:pic>
        <p:nvPicPr>
          <p:cNvPr id="256" name="Google Shape;256;p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0749" y="3660909"/>
            <a:ext cx="2265988" cy="1268953"/>
          </a:xfrm>
          <a:prstGeom prst="rect">
            <a:avLst/>
          </a:prstGeom>
          <a:noFill/>
          <a:ln>
            <a:solidFill>
              <a:srgbClr val="000000"/>
            </a:solidFill>
          </a:ln>
        </p:spPr>
      </p:pic>
      <p:pic>
        <p:nvPicPr>
          <p:cNvPr id="257" name="Google Shape;257;p3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374573" y="1432574"/>
            <a:ext cx="2809864" cy="1751218"/>
          </a:xfrm>
          <a:prstGeom prst="rect">
            <a:avLst/>
          </a:prstGeom>
          <a:noFill/>
          <a:ln>
            <a:solidFill>
              <a:srgbClr val="000000"/>
            </a:solidFill>
          </a:ln>
        </p:spPr>
      </p:pic>
      <p:pic>
        <p:nvPicPr>
          <p:cNvPr id="258" name="Google Shape;258;p3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224441" y="2184401"/>
            <a:ext cx="2082296" cy="1398796"/>
          </a:xfrm>
          <a:prstGeom prst="rect">
            <a:avLst/>
          </a:prstGeom>
          <a:noFill/>
          <a:ln>
            <a:solidFill>
              <a:srgbClr val="000000"/>
            </a:solidFill>
          </a:ln>
        </p:spPr>
      </p:pic>
      <p:pic>
        <p:nvPicPr>
          <p:cNvPr id="259" name="Google Shape;259;p3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252274" y="2569656"/>
            <a:ext cx="1766308" cy="2358112"/>
          </a:xfrm>
          <a:prstGeom prst="rect">
            <a:avLst/>
          </a:prstGeom>
          <a:noFill/>
          <a:ln>
            <a:solidFill>
              <a:srgbClr val="000000"/>
            </a:solidFill>
          </a:ln>
        </p:spPr>
      </p:pic>
      <p:pic>
        <p:nvPicPr>
          <p:cNvPr id="260" name="Google Shape;260;p3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374573" y="3243943"/>
            <a:ext cx="2809865" cy="1685919"/>
          </a:xfrm>
          <a:prstGeom prst="rect">
            <a:avLst/>
          </a:prstGeom>
          <a:noFill/>
          <a:ln>
            <a:solidFill>
              <a:srgbClr val="000000"/>
            </a:solidFill>
          </a:ln>
        </p:spPr>
      </p:pic>
      <p:pic>
        <p:nvPicPr>
          <p:cNvPr id="261" name="Google Shape;261;p31">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252273" y="609026"/>
            <a:ext cx="1766308" cy="1888403"/>
          </a:xfrm>
          <a:prstGeom prst="rect">
            <a:avLst/>
          </a:prstGeom>
          <a:noFill/>
          <a:ln>
            <a:solidFill>
              <a:srgbClr val="000000"/>
            </a:solidFill>
          </a:ln>
        </p:spPr>
      </p:pic>
      <p:sp>
        <p:nvSpPr>
          <p:cNvPr id="10" name="Google Shape;134;p17">
            <a:extLst>
              <a:ext uri="{FF2B5EF4-FFF2-40B4-BE49-F238E27FC236}">
                <a16:creationId xmlns:a16="http://schemas.microsoft.com/office/drawing/2014/main" id="{9C2FFEBD-B4FF-36B8-406F-84B351A072F1}"/>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rgbClr val="212121"/>
                </a:solidFill>
                <a:effectLst/>
                <a:uLnTx/>
                <a:uFillTx/>
                <a:latin typeface="Bodoni MT Condensed" panose="02070606080606020203" pitchFamily="18" charset="0"/>
                <a:ea typeface="Bangers"/>
                <a:cs typeface="Bangers"/>
                <a:sym typeface="Bangers"/>
              </a:rPr>
              <a:t>Space Invader </a:t>
            </a:r>
          </a:p>
        </p:txBody>
      </p:sp>
      <p:sp>
        <p:nvSpPr>
          <p:cNvPr id="9" name="Google Shape;1577;p14">
            <a:extLst>
              <a:ext uri="{FF2B5EF4-FFF2-40B4-BE49-F238E27FC236}">
                <a16:creationId xmlns:a16="http://schemas.microsoft.com/office/drawing/2014/main" id="{3B135972-55A3-E874-68E6-C7357B02B854}"/>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21</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65"/>
        <p:cNvGrpSpPr/>
        <p:nvPr/>
      </p:nvGrpSpPr>
      <p:grpSpPr>
        <a:xfrm>
          <a:off x="0" y="0"/>
          <a:ext cx="0" cy="0"/>
          <a:chOff x="0" y="0"/>
          <a:chExt cx="0" cy="0"/>
        </a:xfrm>
      </p:grpSpPr>
      <p:pic>
        <p:nvPicPr>
          <p:cNvPr id="267" name="Google Shape;267;p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52064" y="1890323"/>
            <a:ext cx="2023145" cy="1496042"/>
          </a:xfrm>
          <a:prstGeom prst="rect">
            <a:avLst/>
          </a:prstGeom>
          <a:noFill/>
          <a:ln>
            <a:solidFill>
              <a:srgbClr val="000000"/>
            </a:solidFill>
          </a:ln>
        </p:spPr>
      </p:pic>
      <p:pic>
        <p:nvPicPr>
          <p:cNvPr id="268" name="Google Shape;268;p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50663" y="975063"/>
            <a:ext cx="1847851" cy="1384105"/>
          </a:xfrm>
          <a:prstGeom prst="rect">
            <a:avLst/>
          </a:prstGeom>
          <a:noFill/>
          <a:ln>
            <a:solidFill>
              <a:srgbClr val="000000"/>
            </a:solidFill>
          </a:ln>
        </p:spPr>
      </p:pic>
      <p:pic>
        <p:nvPicPr>
          <p:cNvPr id="269" name="Google Shape;269;p3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174978" y="1475611"/>
            <a:ext cx="2609850" cy="1752600"/>
          </a:xfrm>
          <a:prstGeom prst="rect">
            <a:avLst/>
          </a:prstGeom>
          <a:noFill/>
          <a:ln>
            <a:solidFill>
              <a:srgbClr val="000000"/>
            </a:solidFill>
          </a:ln>
        </p:spPr>
      </p:pic>
      <p:pic>
        <p:nvPicPr>
          <p:cNvPr id="270" name="Google Shape;270;p3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12468" y="3457933"/>
            <a:ext cx="2166161" cy="1441482"/>
          </a:xfrm>
          <a:prstGeom prst="rect">
            <a:avLst/>
          </a:prstGeom>
          <a:noFill/>
          <a:ln>
            <a:solidFill>
              <a:srgbClr val="000000"/>
            </a:solidFill>
          </a:ln>
        </p:spPr>
      </p:pic>
      <p:pic>
        <p:nvPicPr>
          <p:cNvPr id="271" name="Google Shape;271;p3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250663" y="2432440"/>
            <a:ext cx="1847850" cy="2466975"/>
          </a:xfrm>
          <a:prstGeom prst="rect">
            <a:avLst/>
          </a:prstGeom>
          <a:noFill/>
          <a:ln>
            <a:solidFill>
              <a:srgbClr val="000000"/>
            </a:solidFill>
          </a:ln>
        </p:spPr>
      </p:pic>
      <p:pic>
        <p:nvPicPr>
          <p:cNvPr id="272" name="Google Shape;272;p3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170547" y="3299215"/>
            <a:ext cx="2857500" cy="1600200"/>
          </a:xfrm>
          <a:prstGeom prst="rect">
            <a:avLst/>
          </a:prstGeom>
          <a:noFill/>
          <a:ln>
            <a:solidFill>
              <a:srgbClr val="000000"/>
            </a:solidFill>
          </a:ln>
        </p:spPr>
      </p:pic>
      <p:sp>
        <p:nvSpPr>
          <p:cNvPr id="10" name="Google Shape;134;p17">
            <a:extLst>
              <a:ext uri="{FF2B5EF4-FFF2-40B4-BE49-F238E27FC236}">
                <a16:creationId xmlns:a16="http://schemas.microsoft.com/office/drawing/2014/main" id="{45ABD8A3-F755-D55E-5335-152546D29A38}"/>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rgbClr val="212121"/>
                </a:solidFill>
                <a:effectLst/>
                <a:uLnTx/>
                <a:uFillTx/>
                <a:latin typeface="Bodoni MT Condensed" panose="02070606080606020203" pitchFamily="18" charset="0"/>
                <a:ea typeface="Bangers"/>
                <a:cs typeface="Bangers"/>
                <a:sym typeface="Bangers"/>
              </a:rPr>
              <a:t>Swoon</a:t>
            </a:r>
          </a:p>
        </p:txBody>
      </p:sp>
      <p:sp>
        <p:nvSpPr>
          <p:cNvPr id="9" name="Google Shape;1577;p14">
            <a:extLst>
              <a:ext uri="{FF2B5EF4-FFF2-40B4-BE49-F238E27FC236}">
                <a16:creationId xmlns:a16="http://schemas.microsoft.com/office/drawing/2014/main" id="{10ADC09C-B3B6-C339-5E5A-CCCD960ABB27}"/>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22</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76"/>
        <p:cNvGrpSpPr/>
        <p:nvPr/>
      </p:nvGrpSpPr>
      <p:grpSpPr>
        <a:xfrm>
          <a:off x="0" y="0"/>
          <a:ext cx="0" cy="0"/>
          <a:chOff x="0" y="0"/>
          <a:chExt cx="0" cy="0"/>
        </a:xfrm>
      </p:grpSpPr>
      <p:pic>
        <p:nvPicPr>
          <p:cNvPr id="278" name="Google Shape;278;p3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69297" y="3156012"/>
            <a:ext cx="2714625" cy="1685925"/>
          </a:xfrm>
          <a:prstGeom prst="rect">
            <a:avLst/>
          </a:prstGeom>
          <a:noFill/>
          <a:ln>
            <a:solidFill>
              <a:srgbClr val="000000"/>
            </a:solidFill>
          </a:ln>
        </p:spPr>
      </p:pic>
      <p:pic>
        <p:nvPicPr>
          <p:cNvPr id="279" name="Google Shape;279;p3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081734" y="500749"/>
            <a:ext cx="1781175" cy="2571750"/>
          </a:xfrm>
          <a:prstGeom prst="rect">
            <a:avLst/>
          </a:prstGeom>
          <a:noFill/>
          <a:ln>
            <a:solidFill>
              <a:srgbClr val="000000"/>
            </a:solidFill>
          </a:ln>
        </p:spPr>
      </p:pic>
      <p:pic>
        <p:nvPicPr>
          <p:cNvPr id="280" name="Google Shape;280;p3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126712" y="3156012"/>
            <a:ext cx="2263277" cy="1652278"/>
          </a:xfrm>
          <a:prstGeom prst="rect">
            <a:avLst/>
          </a:prstGeom>
          <a:noFill/>
          <a:ln>
            <a:solidFill>
              <a:srgbClr val="000000"/>
            </a:solidFill>
          </a:ln>
        </p:spPr>
      </p:pic>
      <p:pic>
        <p:nvPicPr>
          <p:cNvPr id="281" name="Google Shape;281;p3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938834" y="910990"/>
            <a:ext cx="2173200" cy="1459375"/>
          </a:xfrm>
          <a:prstGeom prst="rect">
            <a:avLst/>
          </a:prstGeom>
          <a:noFill/>
          <a:ln>
            <a:solidFill>
              <a:srgbClr val="000000"/>
            </a:solidFill>
          </a:ln>
        </p:spPr>
      </p:pic>
      <p:pic>
        <p:nvPicPr>
          <p:cNvPr id="282" name="Google Shape;282;p3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848318" y="1610463"/>
            <a:ext cx="2157491" cy="1462036"/>
          </a:xfrm>
          <a:prstGeom prst="rect">
            <a:avLst/>
          </a:prstGeom>
          <a:noFill/>
          <a:ln>
            <a:solidFill>
              <a:srgbClr val="000000"/>
            </a:solidFill>
          </a:ln>
        </p:spPr>
      </p:pic>
      <p:pic>
        <p:nvPicPr>
          <p:cNvPr id="283" name="Google Shape;283;p33">
            <a:extLst>
              <a:ext uri="{C183D7F6-B498-43B3-948B-1728B52AA6E4}">
                <adec:decorative xmlns:adec="http://schemas.microsoft.com/office/drawing/2017/decorative" val="1"/>
              </a:ext>
            </a:extLst>
          </p:cNvPr>
          <p:cNvPicPr preferRelativeResize="0"/>
          <p:nvPr/>
        </p:nvPicPr>
        <p:blipFill rotWithShape="1">
          <a:blip r:embed="rId8">
            <a:alphaModFix/>
          </a:blip>
          <a:srcRect l="19109" r="19365"/>
          <a:stretch/>
        </p:blipFill>
        <p:spPr>
          <a:xfrm>
            <a:off x="6263230" y="2440332"/>
            <a:ext cx="1848804" cy="2406368"/>
          </a:xfrm>
          <a:prstGeom prst="rect">
            <a:avLst/>
          </a:prstGeom>
          <a:noFill/>
          <a:ln>
            <a:solidFill>
              <a:srgbClr val="000000"/>
            </a:solidFill>
          </a:ln>
        </p:spPr>
      </p:pic>
      <p:sp>
        <p:nvSpPr>
          <p:cNvPr id="10" name="Google Shape;134;p17">
            <a:extLst>
              <a:ext uri="{FF2B5EF4-FFF2-40B4-BE49-F238E27FC236}">
                <a16:creationId xmlns:a16="http://schemas.microsoft.com/office/drawing/2014/main" id="{4487A660-D799-E814-A815-37BDAB500EE6}"/>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rgbClr val="212121"/>
                </a:solidFill>
                <a:effectLst/>
                <a:uLnTx/>
                <a:uFillTx/>
                <a:latin typeface="Bodoni MT Condensed" panose="02070606080606020203" pitchFamily="18" charset="0"/>
                <a:ea typeface="Bangers"/>
                <a:cs typeface="Bangers"/>
                <a:sym typeface="Bangers"/>
              </a:rPr>
              <a:t>Shepard Fairey</a:t>
            </a:r>
          </a:p>
        </p:txBody>
      </p:sp>
      <p:sp>
        <p:nvSpPr>
          <p:cNvPr id="9" name="Google Shape;1577;p14">
            <a:extLst>
              <a:ext uri="{FF2B5EF4-FFF2-40B4-BE49-F238E27FC236}">
                <a16:creationId xmlns:a16="http://schemas.microsoft.com/office/drawing/2014/main" id="{4A45CD9F-1D30-3EAA-341A-2FD92BC94FFB}"/>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23</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287"/>
        <p:cNvGrpSpPr/>
        <p:nvPr/>
      </p:nvGrpSpPr>
      <p:grpSpPr>
        <a:xfrm>
          <a:off x="0" y="0"/>
          <a:ext cx="0" cy="0"/>
          <a:chOff x="0" y="0"/>
          <a:chExt cx="0" cy="0"/>
        </a:xfrm>
      </p:grpSpPr>
      <p:pic>
        <p:nvPicPr>
          <p:cNvPr id="289" name="Google Shape;289;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79503" y="1783975"/>
            <a:ext cx="2403373" cy="3083104"/>
          </a:xfrm>
          <a:prstGeom prst="rect">
            <a:avLst/>
          </a:prstGeom>
          <a:noFill/>
          <a:ln>
            <a:solidFill>
              <a:srgbClr val="000000"/>
            </a:solidFill>
          </a:ln>
        </p:spPr>
      </p:pic>
      <p:pic>
        <p:nvPicPr>
          <p:cNvPr id="290" name="Google Shape;290;p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59526" y="3336090"/>
            <a:ext cx="2070393" cy="1530989"/>
          </a:xfrm>
          <a:prstGeom prst="rect">
            <a:avLst/>
          </a:prstGeom>
          <a:noFill/>
          <a:ln>
            <a:solidFill>
              <a:srgbClr val="000000"/>
            </a:solidFill>
          </a:ln>
        </p:spPr>
      </p:pic>
      <p:pic>
        <p:nvPicPr>
          <p:cNvPr id="291" name="Google Shape;291;p3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540395" y="466945"/>
            <a:ext cx="2059272" cy="1370359"/>
          </a:xfrm>
          <a:prstGeom prst="rect">
            <a:avLst/>
          </a:prstGeom>
          <a:noFill/>
          <a:ln>
            <a:solidFill>
              <a:srgbClr val="000000"/>
            </a:solidFill>
          </a:ln>
        </p:spPr>
      </p:pic>
      <p:pic>
        <p:nvPicPr>
          <p:cNvPr id="292" name="Google Shape;292;p34">
            <a:extLst>
              <a:ext uri="{C183D7F6-B498-43B3-948B-1728B52AA6E4}">
                <adec:decorative xmlns:adec="http://schemas.microsoft.com/office/drawing/2017/decorative" val="1"/>
              </a:ext>
            </a:extLst>
          </p:cNvPr>
          <p:cNvPicPr preferRelativeResize="0"/>
          <p:nvPr/>
        </p:nvPicPr>
        <p:blipFill rotWithShape="1">
          <a:blip r:embed="rId6">
            <a:alphaModFix/>
          </a:blip>
          <a:srcRect l="9575" t="8700" b="7882"/>
          <a:stretch/>
        </p:blipFill>
        <p:spPr>
          <a:xfrm>
            <a:off x="3103559" y="3349045"/>
            <a:ext cx="2502985" cy="1530988"/>
          </a:xfrm>
          <a:prstGeom prst="rect">
            <a:avLst/>
          </a:prstGeom>
          <a:noFill/>
          <a:ln>
            <a:solidFill>
              <a:srgbClr val="000000"/>
            </a:solidFill>
          </a:ln>
        </p:spPr>
      </p:pic>
      <p:pic>
        <p:nvPicPr>
          <p:cNvPr id="293" name="Google Shape;293;p34">
            <a:extLst>
              <a:ext uri="{C183D7F6-B498-43B3-948B-1728B52AA6E4}">
                <adec:decorative xmlns:adec="http://schemas.microsoft.com/office/drawing/2017/decorative" val="1"/>
              </a:ext>
            </a:extLst>
          </p:cNvPr>
          <p:cNvPicPr preferRelativeResize="0"/>
          <p:nvPr/>
        </p:nvPicPr>
        <p:blipFill rotWithShape="1">
          <a:blip r:embed="rId7">
            <a:alphaModFix/>
          </a:blip>
          <a:srcRect l="8472" r="3638" b="21408"/>
          <a:stretch/>
        </p:blipFill>
        <p:spPr>
          <a:xfrm>
            <a:off x="3534229" y="1907995"/>
            <a:ext cx="2072315" cy="1370359"/>
          </a:xfrm>
          <a:prstGeom prst="rect">
            <a:avLst/>
          </a:prstGeom>
          <a:noFill/>
          <a:ln>
            <a:solidFill>
              <a:srgbClr val="000000"/>
            </a:solidFill>
          </a:ln>
        </p:spPr>
      </p:pic>
      <p:pic>
        <p:nvPicPr>
          <p:cNvPr id="294" name="Google Shape;294;p34">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1610595" y="1385997"/>
            <a:ext cx="1850675" cy="1892357"/>
          </a:xfrm>
          <a:prstGeom prst="rect">
            <a:avLst/>
          </a:prstGeom>
          <a:noFill/>
          <a:ln>
            <a:solidFill>
              <a:srgbClr val="000000"/>
            </a:solidFill>
          </a:ln>
        </p:spPr>
      </p:pic>
      <p:sp>
        <p:nvSpPr>
          <p:cNvPr id="10" name="Google Shape;134;p17">
            <a:extLst>
              <a:ext uri="{FF2B5EF4-FFF2-40B4-BE49-F238E27FC236}">
                <a16:creationId xmlns:a16="http://schemas.microsoft.com/office/drawing/2014/main" id="{A6B032C4-5728-EF33-CEB4-1DE603587BE8}"/>
              </a:ext>
            </a:extLst>
          </p:cNvPr>
          <p:cNvSpPr txBox="1">
            <a:spLocks noGrp="1"/>
          </p:cNvSpPr>
          <p:nvPr>
            <p:ph type="title" idx="4294967295"/>
          </p:nvPr>
        </p:nvSpPr>
        <p:spPr>
          <a:xfrm rot="160115">
            <a:off x="918430" y="842364"/>
            <a:ext cx="666013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rgbClr val="212121"/>
                </a:solidFill>
                <a:effectLst/>
                <a:uLnTx/>
                <a:uFillTx/>
                <a:latin typeface="Bodoni MT Condensed" panose="02070606080606020203" pitchFamily="18" charset="0"/>
                <a:ea typeface="Bangers"/>
                <a:cs typeface="Bangers"/>
                <a:sym typeface="Bangers"/>
              </a:rPr>
              <a:t>Banksy</a:t>
            </a:r>
          </a:p>
        </p:txBody>
      </p:sp>
      <p:sp>
        <p:nvSpPr>
          <p:cNvPr id="9" name="Google Shape;1577;p14">
            <a:extLst>
              <a:ext uri="{FF2B5EF4-FFF2-40B4-BE49-F238E27FC236}">
                <a16:creationId xmlns:a16="http://schemas.microsoft.com/office/drawing/2014/main" id="{90CF6781-08EE-A83B-EA44-69241452F322}"/>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24</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298"/>
        <p:cNvGrpSpPr/>
        <p:nvPr/>
      </p:nvGrpSpPr>
      <p:grpSpPr>
        <a:xfrm>
          <a:off x="0" y="0"/>
          <a:ext cx="0" cy="0"/>
          <a:chOff x="0" y="0"/>
          <a:chExt cx="0" cy="0"/>
        </a:xfrm>
      </p:grpSpPr>
      <p:sp>
        <p:nvSpPr>
          <p:cNvPr id="7" name="Google Shape;134;p17">
            <a:extLst>
              <a:ext uri="{FF2B5EF4-FFF2-40B4-BE49-F238E27FC236}">
                <a16:creationId xmlns:a16="http://schemas.microsoft.com/office/drawing/2014/main" id="{45697B18-02AD-34FF-BF2C-297A6A0D8748}"/>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Fairey: The Obama Hope Poster</a:t>
            </a:r>
          </a:p>
        </p:txBody>
      </p:sp>
      <p:sp>
        <p:nvSpPr>
          <p:cNvPr id="8" name="Google Shape;135;p17">
            <a:extLst>
              <a:ext uri="{FF2B5EF4-FFF2-40B4-BE49-F238E27FC236}">
                <a16:creationId xmlns:a16="http://schemas.microsoft.com/office/drawing/2014/main" id="{063F75BB-20C9-BF06-F823-5725A4C7BF71}"/>
              </a:ext>
            </a:extLst>
          </p:cNvPr>
          <p:cNvSpPr txBox="1">
            <a:spLocks/>
          </p:cNvSpPr>
          <p:nvPr/>
        </p:nvSpPr>
        <p:spPr>
          <a:xfrm>
            <a:off x="1020356" y="1693829"/>
            <a:ext cx="4349930" cy="2217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285750" lvl="0" indent="-285750" algn="l" rtl="0">
              <a:lnSpc>
                <a:spcPct val="115000"/>
              </a:lnSpc>
              <a:spcBef>
                <a:spcPts val="0"/>
              </a:spcBef>
              <a:spcAft>
                <a:spcPts val="0"/>
              </a:spcAft>
              <a:buClr>
                <a:srgbClr val="CC0000"/>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2008 campaign poster from when Obama was a senator and was at an event with George Clooney (06)</a:t>
            </a:r>
          </a:p>
          <a:p>
            <a:pPr marL="285750" lvl="0" indent="-285750" algn="l" rtl="0">
              <a:lnSpc>
                <a:spcPct val="115000"/>
              </a:lnSpc>
              <a:spcBef>
                <a:spcPts val="1200"/>
              </a:spcBef>
              <a:spcAft>
                <a:spcPts val="0"/>
              </a:spcAft>
              <a:buClr>
                <a:srgbClr val="CC0000"/>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Photographed by Mannie Garcia then altered by Shepard Fairey (also owner of OBEY fashion company)</a:t>
            </a:r>
          </a:p>
          <a:p>
            <a:pPr marL="438150" lvl="0" indent="-285750" algn="l" rtl="0">
              <a:lnSpc>
                <a:spcPct val="115000"/>
              </a:lnSpc>
              <a:spcBef>
                <a:spcPts val="1200"/>
              </a:spcBef>
              <a:spcAft>
                <a:spcPts val="0"/>
              </a:spcAft>
              <a:buClr>
                <a:srgbClr val="2A6FA8"/>
              </a:buClr>
              <a:buSzPct val="150000"/>
              <a:buFont typeface="Calibri Light" panose="020F0302020204030204" pitchFamily="34" charset="0"/>
              <a:buChar char="&gt;"/>
            </a:pPr>
            <a:r>
              <a:rPr lang="en-US" sz="1400" dirty="0">
                <a:latin typeface="Calibri Light" panose="020F0302020204030204" pitchFamily="34" charset="0"/>
                <a:cs typeface="Calibri Light" panose="020F0302020204030204" pitchFamily="34" charset="0"/>
              </a:rPr>
              <a:t>He would later be sued for copyright infringement.</a:t>
            </a:r>
          </a:p>
          <a:p>
            <a:pPr marL="438150" lvl="0" indent="-285750" algn="l" rtl="0">
              <a:lnSpc>
                <a:spcPct val="115000"/>
              </a:lnSpc>
              <a:spcBef>
                <a:spcPts val="0"/>
              </a:spcBef>
              <a:spcAft>
                <a:spcPts val="0"/>
              </a:spcAft>
              <a:buClr>
                <a:srgbClr val="2A6FA8"/>
              </a:buClr>
              <a:buSzPct val="150000"/>
              <a:buFont typeface="Calibri Light" panose="020F0302020204030204" pitchFamily="34" charset="0"/>
              <a:buChar char="&gt;"/>
            </a:pPr>
            <a:r>
              <a:rPr lang="en-US" sz="1400" dirty="0">
                <a:latin typeface="Calibri Light" panose="020F0302020204030204" pitchFamily="34" charset="0"/>
                <a:cs typeface="Calibri Light" panose="020F0302020204030204" pitchFamily="34" charset="0"/>
              </a:rPr>
              <a:t>Compare to </a:t>
            </a:r>
            <a:r>
              <a:rPr lang="en-US" sz="1400" u="sng" dirty="0">
                <a:latin typeface="Calibri Light" panose="020F0302020204030204" pitchFamily="34" charset="0"/>
                <a:cs typeface="Calibri Light" panose="020F0302020204030204" pitchFamily="34" charset="0"/>
                <a:hlinkClick r:id="rId3"/>
              </a:rPr>
              <a:t>Warhol’s appropriation</a:t>
            </a:r>
            <a:r>
              <a:rPr lang="en-US" sz="1400" dirty="0">
                <a:latin typeface="Calibri Light" panose="020F0302020204030204" pitchFamily="34" charset="0"/>
                <a:cs typeface="Calibri Light" panose="020F0302020204030204" pitchFamily="34" charset="0"/>
              </a:rPr>
              <a:t>? </a:t>
            </a:r>
          </a:p>
        </p:txBody>
      </p:sp>
      <p:pic>
        <p:nvPicPr>
          <p:cNvPr id="301" name="Google Shape;301;p35" descr="Obama Hope Poster Art."/>
          <p:cNvPicPr preferRelativeResize="0"/>
          <p:nvPr/>
        </p:nvPicPr>
        <p:blipFill rotWithShape="1">
          <a:blip r:embed="rId4">
            <a:alphaModFix/>
          </a:blip>
          <a:srcRect t="16666" b="16666"/>
          <a:stretch/>
        </p:blipFill>
        <p:spPr>
          <a:xfrm>
            <a:off x="5739051" y="1759149"/>
            <a:ext cx="3177900" cy="3177900"/>
          </a:xfrm>
          <a:prstGeom prst="ellipse">
            <a:avLst/>
          </a:prstGeom>
          <a:noFill/>
          <a:ln w="76200" cap="flat" cmpd="sng">
            <a:solidFill>
              <a:srgbClr val="000000"/>
            </a:solidFill>
            <a:prstDash val="solid"/>
            <a:round/>
            <a:headEnd type="none" w="sm" len="sm"/>
            <a:tailEnd type="none" w="sm" len="sm"/>
          </a:ln>
        </p:spPr>
      </p:pic>
      <p:sp>
        <p:nvSpPr>
          <p:cNvPr id="6" name="Google Shape;1577;p14">
            <a:extLst>
              <a:ext uri="{FF2B5EF4-FFF2-40B4-BE49-F238E27FC236}">
                <a16:creationId xmlns:a16="http://schemas.microsoft.com/office/drawing/2014/main" id="{A6C613E6-0C57-D6A1-2879-E8EA5C9EC4E2}"/>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25</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306"/>
        <p:cNvGrpSpPr/>
        <p:nvPr/>
      </p:nvGrpSpPr>
      <p:grpSpPr>
        <a:xfrm>
          <a:off x="0" y="0"/>
          <a:ext cx="0" cy="0"/>
          <a:chOff x="0" y="0"/>
          <a:chExt cx="0" cy="0"/>
        </a:xfrm>
      </p:grpSpPr>
      <p:sp>
        <p:nvSpPr>
          <p:cNvPr id="6" name="Google Shape;134;p17">
            <a:extLst>
              <a:ext uri="{FF2B5EF4-FFF2-40B4-BE49-F238E27FC236}">
                <a16:creationId xmlns:a16="http://schemas.microsoft.com/office/drawing/2014/main" id="{75F4876B-997D-C16D-E87B-3ECFE6F0DE9B}"/>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Why so Prolific?</a:t>
            </a:r>
          </a:p>
        </p:txBody>
      </p:sp>
      <p:sp>
        <p:nvSpPr>
          <p:cNvPr id="7" name="Google Shape;135;p17">
            <a:extLst>
              <a:ext uri="{FF2B5EF4-FFF2-40B4-BE49-F238E27FC236}">
                <a16:creationId xmlns:a16="http://schemas.microsoft.com/office/drawing/2014/main" id="{97C2FBCF-4393-D5DD-5F46-CEA1A6EC7B3B}"/>
              </a:ext>
            </a:extLst>
          </p:cNvPr>
          <p:cNvSpPr txBox="1">
            <a:spLocks/>
          </p:cNvSpPr>
          <p:nvPr/>
        </p:nvSpPr>
        <p:spPr>
          <a:xfrm>
            <a:off x="1020355" y="1628516"/>
            <a:ext cx="6287587" cy="27039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425450" lvl="0" indent="-285750" algn="l" rtl="0">
              <a:spcBef>
                <a:spcPts val="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It essentially went VIRAL (before going viral was as much of a thing as it is now…).</a:t>
            </a:r>
          </a:p>
          <a:p>
            <a:pPr marL="425450" lvl="0" indent="-285750" algn="l" rtl="0">
              <a:spcBef>
                <a:spcPts val="0"/>
              </a:spcBef>
              <a:spcAft>
                <a:spcPts val="0"/>
              </a:spcAft>
              <a:buClr>
                <a:srgbClr val="2A6FA8"/>
              </a:buClr>
              <a:buSzPct val="140000"/>
              <a:buFont typeface="Wingdings" panose="05000000000000000000" pitchFamily="2" charset="2"/>
              <a:buChar char="ü"/>
            </a:pPr>
            <a:endParaRPr lang="en-US" sz="1400" dirty="0">
              <a:latin typeface="Calibri Light" panose="020F0302020204030204" pitchFamily="34" charset="0"/>
              <a:cs typeface="Calibri Light" panose="020F0302020204030204" pitchFamily="34" charset="0"/>
            </a:endParaRPr>
          </a:p>
          <a:p>
            <a:pPr marL="425450" lvl="0" indent="-285750" algn="l" rtl="0">
              <a:spcBef>
                <a:spcPts val="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 ‘going viral’ is a common means of explaining how ideas, trends, objects, videos, and so forth spread quickly, uncontrollably, and unpredictably into, through, and across populations” (2).</a:t>
            </a:r>
          </a:p>
          <a:p>
            <a:pPr marL="139700" lvl="0" indent="0" algn="l" rtl="0">
              <a:spcBef>
                <a:spcPts val="0"/>
              </a:spcBef>
              <a:spcAft>
                <a:spcPts val="0"/>
              </a:spcAft>
              <a:buClr>
                <a:srgbClr val="2A6FA8"/>
              </a:buClr>
              <a:buSzPct val="140000"/>
              <a:buNone/>
            </a:pPr>
            <a:endParaRPr lang="en-US" sz="1400" dirty="0">
              <a:latin typeface="Calibri Light" panose="020F0302020204030204" pitchFamily="34" charset="0"/>
              <a:cs typeface="Calibri Light" panose="020F0302020204030204" pitchFamily="34" charset="0"/>
            </a:endParaRPr>
          </a:p>
          <a:p>
            <a:pPr marL="425450" lvl="0" indent="-285750" algn="l" rtl="0">
              <a:spcBef>
                <a:spcPts val="0"/>
              </a:spcBef>
              <a:spcAft>
                <a:spcPts val="0"/>
              </a:spcAft>
              <a:buClr>
                <a:srgbClr val="2A6FA8"/>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 ...viral phenomenon is made possible by first creating an image that is highly desired and admired, and second, by ensuring that a broad audience has access to that image so it can be redistributed” (2).</a:t>
            </a:r>
          </a:p>
          <a:p>
            <a:pPr indent="0">
              <a:lnSpc>
                <a:spcPct val="115000"/>
              </a:lnSpc>
              <a:spcBef>
                <a:spcPts val="1200"/>
              </a:spcBef>
              <a:buClr>
                <a:srgbClr val="2A6FA8"/>
              </a:buClr>
              <a:buSzPct val="140000"/>
              <a:buNone/>
            </a:pPr>
            <a:r>
              <a:rPr lang="en-US" sz="1400" i="1" dirty="0">
                <a:latin typeface="Calibri Light" panose="020F0302020204030204" pitchFamily="34" charset="0"/>
                <a:cs typeface="Calibri Light" panose="020F0302020204030204" pitchFamily="34" charset="0"/>
              </a:rPr>
              <a:t>Still Life With Rhetoric</a:t>
            </a:r>
            <a:r>
              <a:rPr lang="en-US" sz="1400" dirty="0">
                <a:latin typeface="Calibri Light" panose="020F0302020204030204" pitchFamily="34" charset="0"/>
                <a:cs typeface="Calibri Light" panose="020F0302020204030204" pitchFamily="34" charset="0"/>
              </a:rPr>
              <a:t> - Laurie E. </a:t>
            </a:r>
            <a:r>
              <a:rPr lang="en-US" sz="1400" dirty="0" err="1">
                <a:latin typeface="Calibri Light" panose="020F0302020204030204" pitchFamily="34" charset="0"/>
                <a:cs typeface="Calibri Light" panose="020F0302020204030204" pitchFamily="34" charset="0"/>
              </a:rPr>
              <a:t>Gries</a:t>
            </a:r>
            <a:endParaRPr lang="en-US" sz="1400" dirty="0">
              <a:latin typeface="Calibri Light" panose="020F0302020204030204" pitchFamily="34" charset="0"/>
              <a:cs typeface="Calibri Light" panose="020F0302020204030204" pitchFamily="34" charset="0"/>
            </a:endParaRPr>
          </a:p>
        </p:txBody>
      </p:sp>
      <p:sp>
        <p:nvSpPr>
          <p:cNvPr id="5" name="Google Shape;1577;p14">
            <a:extLst>
              <a:ext uri="{FF2B5EF4-FFF2-40B4-BE49-F238E27FC236}">
                <a16:creationId xmlns:a16="http://schemas.microsoft.com/office/drawing/2014/main" id="{3990BDC6-D1D7-3E97-4EFF-13C9D97AFFEA}"/>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26</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313"/>
        <p:cNvGrpSpPr/>
        <p:nvPr/>
      </p:nvGrpSpPr>
      <p:grpSpPr>
        <a:xfrm>
          <a:off x="0" y="0"/>
          <a:ext cx="0" cy="0"/>
          <a:chOff x="0" y="0"/>
          <a:chExt cx="0" cy="0"/>
        </a:xfrm>
      </p:grpSpPr>
      <p:pic>
        <p:nvPicPr>
          <p:cNvPr id="316" name="Google Shape;316;p3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7956" y="1783077"/>
            <a:ext cx="1641444" cy="2191414"/>
          </a:xfrm>
          <a:prstGeom prst="rect">
            <a:avLst/>
          </a:prstGeom>
          <a:noFill/>
          <a:ln>
            <a:solidFill>
              <a:srgbClr val="000000"/>
            </a:solidFill>
          </a:ln>
        </p:spPr>
      </p:pic>
      <p:pic>
        <p:nvPicPr>
          <p:cNvPr id="317" name="Google Shape;317;p3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538272" y="1783077"/>
            <a:ext cx="1641444" cy="2191414"/>
          </a:xfrm>
          <a:prstGeom prst="rect">
            <a:avLst/>
          </a:prstGeom>
          <a:noFill/>
          <a:ln>
            <a:solidFill>
              <a:srgbClr val="000000"/>
            </a:solidFill>
          </a:ln>
        </p:spPr>
      </p:pic>
      <p:pic>
        <p:nvPicPr>
          <p:cNvPr id="318" name="Google Shape;318;p3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258588" y="1706928"/>
            <a:ext cx="1539912" cy="2343713"/>
          </a:xfrm>
          <a:prstGeom prst="rect">
            <a:avLst/>
          </a:prstGeom>
          <a:noFill/>
          <a:ln>
            <a:solidFill>
              <a:srgbClr val="000000"/>
            </a:solidFill>
          </a:ln>
        </p:spPr>
      </p:pic>
      <p:pic>
        <p:nvPicPr>
          <p:cNvPr id="319" name="Google Shape;319;p3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877372" y="2104597"/>
            <a:ext cx="2326789" cy="1548374"/>
          </a:xfrm>
          <a:prstGeom prst="rect">
            <a:avLst/>
          </a:prstGeom>
          <a:noFill/>
          <a:ln>
            <a:solidFill>
              <a:srgbClr val="000000"/>
            </a:solidFill>
          </a:ln>
        </p:spPr>
      </p:pic>
      <p:sp>
        <p:nvSpPr>
          <p:cNvPr id="10" name="Google Shape;134;p17">
            <a:extLst>
              <a:ext uri="{FF2B5EF4-FFF2-40B4-BE49-F238E27FC236}">
                <a16:creationId xmlns:a16="http://schemas.microsoft.com/office/drawing/2014/main" id="{F057DABE-5BA0-C97C-D82D-7B1F7DEC7C06}"/>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Constantly Reworked (through Today)</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320" name="Google Shape;320;p37"/>
          <p:cNvSpPr txBox="1"/>
          <p:nvPr/>
        </p:nvSpPr>
        <p:spPr>
          <a:xfrm>
            <a:off x="858406" y="4057252"/>
            <a:ext cx="7568700" cy="46130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dirty="0">
                <a:solidFill>
                  <a:schemeClr val="dk1"/>
                </a:solidFill>
                <a:latin typeface="Calibri Light" panose="020F0302020204030204" pitchFamily="34" charset="0"/>
                <a:ea typeface="Sniglet"/>
                <a:cs typeface="Calibri Light" panose="020F0302020204030204" pitchFamily="34" charset="0"/>
                <a:sym typeface="Sniglet"/>
              </a:rPr>
              <a:t>The image was quickly reworked for hope, parody, and satire.</a:t>
            </a:r>
            <a:endParaRPr dirty="0">
              <a:solidFill>
                <a:schemeClr val="dk1"/>
              </a:solidFill>
              <a:latin typeface="Calibri Light" panose="020F0302020204030204" pitchFamily="34" charset="0"/>
              <a:ea typeface="Sniglet"/>
              <a:cs typeface="Calibri Light" panose="020F0302020204030204" pitchFamily="34" charset="0"/>
              <a:sym typeface="Sniglet"/>
            </a:endParaRPr>
          </a:p>
        </p:txBody>
      </p:sp>
      <p:sp>
        <p:nvSpPr>
          <p:cNvPr id="9" name="Google Shape;1577;p14">
            <a:extLst>
              <a:ext uri="{FF2B5EF4-FFF2-40B4-BE49-F238E27FC236}">
                <a16:creationId xmlns:a16="http://schemas.microsoft.com/office/drawing/2014/main" id="{7202C988-8AC5-064E-64FD-FD1F46A82527}"/>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27</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324"/>
        <p:cNvGrpSpPr/>
        <p:nvPr/>
      </p:nvGrpSpPr>
      <p:grpSpPr>
        <a:xfrm>
          <a:off x="0" y="0"/>
          <a:ext cx="0" cy="0"/>
          <a:chOff x="0" y="0"/>
          <a:chExt cx="0" cy="0"/>
        </a:xfrm>
      </p:grpSpPr>
      <p:sp>
        <p:nvSpPr>
          <p:cNvPr id="6" name="Google Shape;134;p17">
            <a:extLst>
              <a:ext uri="{FF2B5EF4-FFF2-40B4-BE49-F238E27FC236}">
                <a16:creationId xmlns:a16="http://schemas.microsoft.com/office/drawing/2014/main" id="{8EDD0AC7-A3A9-BD25-A030-C880A2BBBC71}"/>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Commodification</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326" name="Google Shape;326;p38"/>
          <p:cNvSpPr txBox="1">
            <a:spLocks noGrp="1"/>
          </p:cNvSpPr>
          <p:nvPr>
            <p:ph type="body" idx="1"/>
          </p:nvPr>
        </p:nvSpPr>
        <p:spPr>
          <a:xfrm>
            <a:off x="1052050" y="1545950"/>
            <a:ext cx="6654000" cy="2539821"/>
          </a:xfrm>
          <a:prstGeom prst="rect">
            <a:avLst/>
          </a:prstGeom>
        </p:spPr>
        <p:txBody>
          <a:bodyPr spcFirstLastPara="1" wrap="square" lIns="91425" tIns="91425" rIns="91425" bIns="91425" anchor="t" anchorCtr="0">
            <a:noAutofit/>
          </a:bodyPr>
          <a:lstStyle/>
          <a:p>
            <a:pPr marL="400050" lvl="0" indent="-285750" algn="l" rtl="0">
              <a:lnSpc>
                <a:spcPct val="115000"/>
              </a:lnSpc>
              <a:spcBef>
                <a:spcPts val="0"/>
              </a:spcBef>
              <a:spcAft>
                <a:spcPts val="0"/>
              </a:spcAft>
              <a:buClr>
                <a:srgbClr val="CC0000"/>
              </a:buClr>
              <a:buSzPct val="140000"/>
              <a:buFont typeface="Wingdings" panose="05000000000000000000" pitchFamily="2" charset="2"/>
              <a:buChar char="ü"/>
            </a:pPr>
            <a:r>
              <a:rPr lang="en" sz="1400" dirty="0">
                <a:latin typeface="Calibri Light" panose="020F0302020204030204" pitchFamily="34" charset="0"/>
                <a:cs typeface="Calibri Light" panose="020F0302020204030204" pitchFamily="34" charset="0"/>
              </a:rPr>
              <a:t>“Obama Hope’s transformation and circulation accelerated as its commodification became rampant and online news sources began reporting about the ‘Obamabilia craze’ that was sweeping the nation” (202).</a:t>
            </a:r>
          </a:p>
          <a:p>
            <a:pPr marL="400050" indent="-285750">
              <a:lnSpc>
                <a:spcPct val="115000"/>
              </a:lnSpc>
              <a:spcBef>
                <a:spcPts val="0"/>
              </a:spcBef>
              <a:buClr>
                <a:srgbClr val="CC0000"/>
              </a:buClr>
              <a:buSzPct val="140000"/>
              <a:buFont typeface="Wingdings" panose="05000000000000000000" pitchFamily="2" charset="2"/>
              <a:buChar char="ü"/>
            </a:pPr>
            <a:endParaRPr sz="1400" dirty="0">
              <a:latin typeface="Calibri Light" panose="020F0302020204030204" pitchFamily="34" charset="0"/>
              <a:cs typeface="Calibri Light" panose="020F0302020204030204" pitchFamily="34" charset="0"/>
            </a:endParaRPr>
          </a:p>
          <a:p>
            <a:pPr marL="400050" lvl="0" indent="-285750" algn="l" rtl="0">
              <a:lnSpc>
                <a:spcPct val="115000"/>
              </a:lnSpc>
              <a:spcBef>
                <a:spcPts val="0"/>
              </a:spcBef>
              <a:spcAft>
                <a:spcPts val="0"/>
              </a:spcAft>
              <a:buClr>
                <a:srgbClr val="CC0000"/>
              </a:buClr>
              <a:buSzPct val="140000"/>
              <a:buFont typeface="Wingdings" panose="05000000000000000000" pitchFamily="2" charset="2"/>
              <a:buChar char="ü"/>
            </a:pPr>
            <a:r>
              <a:rPr lang="en" sz="1400" dirty="0">
                <a:latin typeface="Calibri Light" panose="020F0302020204030204" pitchFamily="34" charset="0"/>
                <a:cs typeface="Calibri Light" panose="020F0302020204030204" pitchFamily="34" charset="0"/>
              </a:rPr>
              <a:t>“The eBayification’ of the Obama Hope image became especially popular when people who had gotten hold of Fairey’s original </a:t>
            </a:r>
            <a:r>
              <a:rPr lang="en" sz="1400" i="1" dirty="0">
                <a:latin typeface="Calibri Light" panose="020F0302020204030204" pitchFamily="34" charset="0"/>
                <a:cs typeface="Calibri Light" panose="020F0302020204030204" pitchFamily="34" charset="0"/>
              </a:rPr>
              <a:t>progress</a:t>
            </a:r>
            <a:r>
              <a:rPr lang="en" sz="1400" dirty="0">
                <a:latin typeface="Calibri Light" panose="020F0302020204030204" pitchFamily="34" charset="0"/>
                <a:cs typeface="Calibri Light" panose="020F0302020204030204" pitchFamily="34" charset="0"/>
              </a:rPr>
              <a:t> posters began selling them on eBay for prices as high as $1,000” (204). (Later shot up to over $4,000 once Hilary stepped out).</a:t>
            </a:r>
            <a:endParaRPr sz="1400" dirty="0">
              <a:latin typeface="Calibri Light" panose="020F0302020204030204" pitchFamily="34" charset="0"/>
              <a:cs typeface="Calibri Light" panose="020F0302020204030204" pitchFamily="34" charset="0"/>
            </a:endParaRPr>
          </a:p>
        </p:txBody>
      </p:sp>
      <p:sp>
        <p:nvSpPr>
          <p:cNvPr id="5" name="Google Shape;1577;p14">
            <a:extLst>
              <a:ext uri="{FF2B5EF4-FFF2-40B4-BE49-F238E27FC236}">
                <a16:creationId xmlns:a16="http://schemas.microsoft.com/office/drawing/2014/main" id="{6898199C-D1A8-B520-F3C4-79E90F0C0795}"/>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28</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331"/>
        <p:cNvGrpSpPr/>
        <p:nvPr/>
      </p:nvGrpSpPr>
      <p:grpSpPr>
        <a:xfrm>
          <a:off x="0" y="0"/>
          <a:ext cx="0" cy="0"/>
          <a:chOff x="0" y="0"/>
          <a:chExt cx="0" cy="0"/>
        </a:xfrm>
      </p:grpSpPr>
      <p:sp>
        <p:nvSpPr>
          <p:cNvPr id="7" name="Google Shape;134;p17">
            <a:extLst>
              <a:ext uri="{FF2B5EF4-FFF2-40B4-BE49-F238E27FC236}">
                <a16:creationId xmlns:a16="http://schemas.microsoft.com/office/drawing/2014/main" id="{2FD1E6FF-2F1D-3848-8B27-2C4229CF81F3}"/>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What does it mean?!</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332" name="Google Shape;332;p39"/>
          <p:cNvSpPr txBox="1">
            <a:spLocks noGrp="1"/>
          </p:cNvSpPr>
          <p:nvPr>
            <p:ph type="body" idx="1"/>
          </p:nvPr>
        </p:nvSpPr>
        <p:spPr>
          <a:xfrm>
            <a:off x="972025" y="1685108"/>
            <a:ext cx="6923746" cy="2204721"/>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dirty="0">
                <a:latin typeface="Calibri Light" panose="020F0302020204030204" pitchFamily="34" charset="0"/>
                <a:cs typeface="Calibri Light" panose="020F0302020204030204" pitchFamily="34" charset="0"/>
              </a:rPr>
              <a:t>“As both an invention in photojournalism and an invention in political art, Obama Hope preceded its utility and its own possibility. First imagined to function as documentary photo and then as a political poster, Obama Hope exceeded these functions to take on a multiplicity of diverse rhetorical roles throughout its ongoing life: </a:t>
            </a:r>
            <a:r>
              <a:rPr lang="en-US" sz="1400" i="1" dirty="0">
                <a:latin typeface="Calibri Light" panose="020F0302020204030204" pitchFamily="34" charset="0"/>
                <a:cs typeface="Calibri Light" panose="020F0302020204030204" pitchFamily="34" charset="0"/>
              </a:rPr>
              <a:t>Protest, critique, satire, parody, advertising, fundraising, branding, education, commemoration, inspiration, entertainment, propaganda, commodification, embodiment, call to action, political enchantment, civic engagement, social and political commentary, environmental/political activism, rhetorical (dis)identification, and touchstone for debate” (281).</a:t>
            </a:r>
            <a:endParaRPr sz="1400" i="1" dirty="0">
              <a:latin typeface="Calibri Light" panose="020F0302020204030204" pitchFamily="34" charset="0"/>
              <a:cs typeface="Calibri Light" panose="020F0302020204030204" pitchFamily="34" charset="0"/>
            </a:endParaRPr>
          </a:p>
        </p:txBody>
      </p:sp>
      <p:sp>
        <p:nvSpPr>
          <p:cNvPr id="6" name="Google Shape;1577;p14">
            <a:extLst>
              <a:ext uri="{FF2B5EF4-FFF2-40B4-BE49-F238E27FC236}">
                <a16:creationId xmlns:a16="http://schemas.microsoft.com/office/drawing/2014/main" id="{6688F2A3-DF73-DFA2-40A5-1A71983F1629}"/>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29</a:t>
            </a:fld>
            <a:endParaRPr sz="1000" b="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idx="4294967295"/>
          </p:nvPr>
        </p:nvSpPr>
        <p:spPr>
          <a:xfrm>
            <a:off x="2622550" y="1727200"/>
            <a:ext cx="4060825" cy="1500188"/>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0000"/>
              </a:buClr>
              <a:buSzPts val="2400"/>
              <a:buFont typeface="Bangers"/>
              <a:buNone/>
              <a:tabLst/>
              <a:defRPr/>
            </a:pPr>
            <a:r>
              <a:rPr kumimoji="0" lang="en-US" sz="3600" b="0" i="0" u="none" strike="noStrike" kern="0" cap="none" spc="0" normalizeH="0" baseline="0" noProof="0" dirty="0">
                <a:ln>
                  <a:noFill/>
                </a:ln>
                <a:solidFill>
                  <a:srgbClr val="000000"/>
                </a:solidFill>
                <a:effectLst/>
                <a:uLnTx/>
                <a:uFillTx/>
                <a:latin typeface="Bodoni MT Condensed" panose="02070606080606020203" pitchFamily="18" charset="0"/>
                <a:ea typeface="Bangers"/>
                <a:cs typeface="Bangers"/>
                <a:sym typeface="Bangers"/>
              </a:rPr>
              <a:t>But First… What even IS art?</a:t>
            </a:r>
          </a:p>
          <a:p>
            <a:pPr marL="0" marR="0" lvl="0" indent="0" algn="ctr" defTabSz="914400" rtl="0" eaLnBrk="1" fontAlgn="auto" latinLnBrk="0" hangingPunct="1">
              <a:lnSpc>
                <a:spcPct val="100000"/>
              </a:lnSpc>
              <a:spcBef>
                <a:spcPts val="600"/>
              </a:spcBef>
              <a:spcAft>
                <a:spcPts val="0"/>
              </a:spcAft>
              <a:buClr>
                <a:srgbClr val="000000"/>
              </a:buClr>
              <a:buSzPts val="2400"/>
              <a:buFont typeface="Bangers"/>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pitchFamily="34" charset="0"/>
                <a:ea typeface="Sniglet"/>
                <a:cs typeface="Calibri Light" panose="020F0302020204030204" pitchFamily="34" charset="0"/>
                <a:sym typeface="Sniglet"/>
              </a:rPr>
              <a:t>As in, what would </a:t>
            </a:r>
            <a:r>
              <a:rPr kumimoji="0" lang="en-US" sz="1800" b="0" i="1" u="none" strike="noStrike" kern="0" cap="none" spc="0" normalizeH="0" baseline="0" noProof="0" dirty="0">
                <a:ln>
                  <a:noFill/>
                </a:ln>
                <a:solidFill>
                  <a:srgbClr val="000000"/>
                </a:solidFill>
                <a:effectLst/>
                <a:uLnTx/>
                <a:uFillTx/>
                <a:latin typeface="Calibri Light" panose="020F0302020204030204" pitchFamily="34" charset="0"/>
                <a:ea typeface="Sniglet"/>
                <a:cs typeface="Calibri Light" panose="020F0302020204030204" pitchFamily="34" charset="0"/>
                <a:sym typeface="Sniglet"/>
              </a:rPr>
              <a:t>you</a:t>
            </a:r>
          </a:p>
          <a:p>
            <a:pPr marL="0" marR="0" lvl="0" indent="0" algn="ctr" defTabSz="914400" rtl="0" eaLnBrk="1" fontAlgn="auto" latinLnBrk="0" hangingPunct="1">
              <a:lnSpc>
                <a:spcPct val="100000"/>
              </a:lnSpc>
              <a:spcBef>
                <a:spcPts val="600"/>
              </a:spcBef>
              <a:spcAft>
                <a:spcPts val="0"/>
              </a:spcAft>
              <a:buClr>
                <a:srgbClr val="000000"/>
              </a:buClr>
              <a:buSzPts val="2400"/>
              <a:buFont typeface="Bangers"/>
              <a:buNone/>
              <a:tabLst/>
              <a:defRPr/>
            </a:pPr>
            <a:r>
              <a:rPr kumimoji="0" lang="en-US" sz="1800" b="0" i="0" u="none" strike="noStrike" kern="0" cap="none" spc="0" normalizeH="0" baseline="0" noProof="0" dirty="0">
                <a:ln>
                  <a:noFill/>
                </a:ln>
                <a:solidFill>
                  <a:srgbClr val="000000"/>
                </a:solidFill>
                <a:effectLst/>
                <a:uLnTx/>
                <a:uFillTx/>
                <a:latin typeface="Calibri Light" panose="020F0302020204030204" pitchFamily="34" charset="0"/>
                <a:ea typeface="Sniglet"/>
                <a:cs typeface="Calibri Light" panose="020F0302020204030204" pitchFamily="34" charset="0"/>
                <a:sym typeface="Sniglet"/>
              </a:rPr>
              <a:t>consider to be ‘art’?</a:t>
            </a:r>
          </a:p>
        </p:txBody>
      </p:sp>
      <p:sp>
        <p:nvSpPr>
          <p:cNvPr id="4" name="Google Shape;1577;p14">
            <a:extLst>
              <a:ext uri="{FF2B5EF4-FFF2-40B4-BE49-F238E27FC236}">
                <a16:creationId xmlns:a16="http://schemas.microsoft.com/office/drawing/2014/main" id="{0FE4DCB6-AE72-7D55-46F1-771DF572AC73}"/>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3</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339"/>
        <p:cNvGrpSpPr/>
        <p:nvPr/>
      </p:nvGrpSpPr>
      <p:grpSpPr>
        <a:xfrm>
          <a:off x="0" y="0"/>
          <a:ext cx="0" cy="0"/>
          <a:chOff x="0" y="0"/>
          <a:chExt cx="0" cy="0"/>
        </a:xfrm>
      </p:grpSpPr>
      <p:sp>
        <p:nvSpPr>
          <p:cNvPr id="7" name="Google Shape;134;p17">
            <a:extLst>
              <a:ext uri="{FF2B5EF4-FFF2-40B4-BE49-F238E27FC236}">
                <a16:creationId xmlns:a16="http://schemas.microsoft.com/office/drawing/2014/main" id="{B95EF5BB-0A08-641D-FF48-A56ABD4FFB1F}"/>
              </a:ext>
            </a:extLst>
          </p:cNvPr>
          <p:cNvSpPr txBox="1">
            <a:spLocks noGrp="1"/>
          </p:cNvSpPr>
          <p:nvPr>
            <p:ph type="title" idx="4294967295"/>
          </p:nvPr>
        </p:nvSpPr>
        <p:spPr>
          <a:xfrm rot="160115">
            <a:off x="918175" y="853276"/>
            <a:ext cx="7128870"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When Analyzing Art:  Great THings to Consider</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340" name="Google Shape;340;p40"/>
          <p:cNvSpPr txBox="1">
            <a:spLocks noGrp="1"/>
          </p:cNvSpPr>
          <p:nvPr>
            <p:ph type="body" idx="1"/>
          </p:nvPr>
        </p:nvSpPr>
        <p:spPr>
          <a:xfrm>
            <a:off x="1002969" y="1644467"/>
            <a:ext cx="3416631" cy="2760502"/>
          </a:xfrm>
          <a:prstGeom prst="rect">
            <a:avLst/>
          </a:prstGeom>
          <a:noFill/>
        </p:spPr>
        <p:txBody>
          <a:bodyPr spcFirstLastPara="1" wrap="square" lIns="91425" tIns="91425" rIns="91425" bIns="91425" anchor="t" anchorCtr="0">
            <a:noAutofit/>
          </a:bodyPr>
          <a:lstStyle/>
          <a:p>
            <a:pPr marL="171450" lvl="0" indent="-171450" algn="l" rtl="0">
              <a:spcAft>
                <a:spcPts val="0"/>
              </a:spcAft>
              <a:buClr>
                <a:srgbClr val="CC0000"/>
              </a:buClr>
              <a:buSzPct val="140000"/>
              <a:buFont typeface="Wingdings" panose="05000000000000000000" pitchFamily="2" charset="2"/>
              <a:buChar char="ü"/>
            </a:pPr>
            <a:r>
              <a:rPr lang="en" sz="1100" b="1" dirty="0">
                <a:solidFill>
                  <a:srgbClr val="2A6FA8"/>
                </a:solidFill>
                <a:latin typeface="Calibri Light" panose="020F0302020204030204" pitchFamily="34" charset="0"/>
                <a:cs typeface="Calibri Light" panose="020F0302020204030204" pitchFamily="34" charset="0"/>
              </a:rPr>
              <a:t>Who is the painter, what era of art did they belong to?</a:t>
            </a:r>
          </a:p>
          <a:p>
            <a:pPr marL="0" lvl="0" indent="0" algn="l" rtl="0">
              <a:spcAft>
                <a:spcPts val="0"/>
              </a:spcAft>
              <a:buClr>
                <a:srgbClr val="CC0000"/>
              </a:buClr>
              <a:buSzPct val="140000"/>
              <a:buNone/>
            </a:pPr>
            <a:r>
              <a:rPr lang="en" sz="1100" dirty="0">
                <a:latin typeface="Calibri Light" panose="020F0302020204030204" pitchFamily="34" charset="0"/>
                <a:cs typeface="Calibri Light" panose="020F0302020204030204" pitchFamily="34" charset="0"/>
              </a:rPr>
              <a:t>Classical painters depict scenes from the Bible, literature, or historical events (like the burning of Rome or the death of Socrates). Modernists, on the other hand, tend to subvert classical themes and offer a different approach to art. Modernism was born as a reaction to classical painting, therefore analyzing modernist art by the standards of classical art would not work.</a:t>
            </a:r>
          </a:p>
          <a:p>
            <a:pPr marL="0" lvl="0" indent="0" algn="l" rtl="0">
              <a:spcAft>
                <a:spcPts val="0"/>
              </a:spcAft>
              <a:buClr>
                <a:srgbClr val="CC0000"/>
              </a:buClr>
              <a:buSzPct val="140000"/>
              <a:buNone/>
            </a:pPr>
            <a:endParaRPr sz="1100" dirty="0">
              <a:latin typeface="Calibri Light" panose="020F0302020204030204" pitchFamily="34" charset="0"/>
              <a:cs typeface="Calibri Light" panose="020F0302020204030204" pitchFamily="34" charset="0"/>
            </a:endParaRPr>
          </a:p>
          <a:p>
            <a:pPr marL="171450" lvl="0" indent="-171450" algn="l" rtl="0">
              <a:buClr>
                <a:srgbClr val="CC0000"/>
              </a:buClr>
              <a:buSzPct val="140000"/>
              <a:buFont typeface="Wingdings" panose="05000000000000000000" pitchFamily="2" charset="2"/>
              <a:buChar char="ü"/>
            </a:pPr>
            <a:r>
              <a:rPr lang="en" sz="1100" b="1" dirty="0">
                <a:solidFill>
                  <a:srgbClr val="2A6FA8"/>
                </a:solidFill>
                <a:latin typeface="Calibri Light" panose="020F0302020204030204" pitchFamily="34" charset="0"/>
                <a:cs typeface="Calibri Light" panose="020F0302020204030204" pitchFamily="34" charset="0"/>
              </a:rPr>
              <a:t>What was the painter’s purpose?</a:t>
            </a:r>
          </a:p>
          <a:p>
            <a:pPr marL="0" lvl="0" indent="0" algn="l" rtl="0">
              <a:buClr>
                <a:srgbClr val="CC0000"/>
              </a:buClr>
              <a:buSzPct val="140000"/>
              <a:buNone/>
            </a:pPr>
            <a:r>
              <a:rPr lang="en" sz="1100" dirty="0">
                <a:latin typeface="Calibri Light" panose="020F0302020204030204" pitchFamily="34" charset="0"/>
                <a:cs typeface="Calibri Light" panose="020F0302020204030204" pitchFamily="34" charset="0"/>
              </a:rPr>
              <a:t>Classical painters like Michelangelo were usually hired by the Vatican or by noble families. Michelangelo didn’t paint the Sistine Chapel just for fun; he was paid to do it.</a:t>
            </a:r>
            <a:endParaRPr sz="1100" dirty="0">
              <a:latin typeface="Calibri Light" panose="020F0302020204030204" pitchFamily="34" charset="0"/>
              <a:cs typeface="Calibri Light" panose="020F0302020204030204" pitchFamily="34" charset="0"/>
            </a:endParaRPr>
          </a:p>
        </p:txBody>
      </p:sp>
      <p:sp>
        <p:nvSpPr>
          <p:cNvPr id="342" name="Google Shape;342;p40"/>
          <p:cNvSpPr txBox="1">
            <a:spLocks noGrp="1"/>
          </p:cNvSpPr>
          <p:nvPr>
            <p:ph type="body" idx="2"/>
          </p:nvPr>
        </p:nvSpPr>
        <p:spPr>
          <a:xfrm>
            <a:off x="4626433" y="1644467"/>
            <a:ext cx="3416632" cy="2455820"/>
          </a:xfrm>
          <a:prstGeom prst="rect">
            <a:avLst/>
          </a:prstGeom>
          <a:noFill/>
        </p:spPr>
        <p:txBody>
          <a:bodyPr spcFirstLastPara="1" wrap="square" lIns="91425" tIns="91425" rIns="91425" bIns="91425" anchor="t" anchorCtr="0">
            <a:noAutofit/>
          </a:bodyPr>
          <a:lstStyle/>
          <a:p>
            <a:pPr marL="171450" lvl="0" indent="-171450" algn="l" rtl="0">
              <a:spcAft>
                <a:spcPts val="0"/>
              </a:spcAft>
              <a:buClr>
                <a:srgbClr val="CC0000"/>
              </a:buClr>
              <a:buSzPct val="140000"/>
              <a:buFont typeface="Wingdings" panose="05000000000000000000" pitchFamily="2" charset="2"/>
              <a:buChar char="ü"/>
            </a:pPr>
            <a:r>
              <a:rPr lang="en" sz="1100" b="1" dirty="0">
                <a:solidFill>
                  <a:srgbClr val="2A6FA8"/>
                </a:solidFill>
                <a:latin typeface="Calibri Light" panose="020F0302020204030204" pitchFamily="34" charset="0"/>
                <a:cs typeface="Calibri Light" panose="020F0302020204030204" pitchFamily="34" charset="0"/>
              </a:rPr>
              <a:t>Who is the audience?</a:t>
            </a:r>
            <a:br>
              <a:rPr lang="en" sz="1100" b="1" dirty="0">
                <a:solidFill>
                  <a:srgbClr val="2A6FA8"/>
                </a:solidFill>
                <a:latin typeface="Calibri Light" panose="020F0302020204030204" pitchFamily="34" charset="0"/>
                <a:cs typeface="Calibri Light" panose="020F0302020204030204" pitchFamily="34" charset="0"/>
              </a:rPr>
            </a:br>
            <a:r>
              <a:rPr lang="en" sz="1100" dirty="0">
                <a:latin typeface="Calibri Light" panose="020F0302020204030204" pitchFamily="34" charset="0"/>
                <a:cs typeface="Calibri Light" panose="020F0302020204030204" pitchFamily="34" charset="0"/>
              </a:rPr>
              <a:t>Artists like Andy Warhol tried to appeal to the masses. Others like Marcel Duchamp made art for art people, aiming to evolve the art form.</a:t>
            </a:r>
          </a:p>
          <a:p>
            <a:pPr marL="0" lvl="0" indent="0" algn="l" rtl="0">
              <a:spcAft>
                <a:spcPts val="0"/>
              </a:spcAft>
              <a:buClr>
                <a:srgbClr val="CC0000"/>
              </a:buClr>
              <a:buSzPct val="140000"/>
              <a:buNone/>
            </a:pPr>
            <a:endParaRPr sz="1100" dirty="0">
              <a:latin typeface="Calibri Light" panose="020F0302020204030204" pitchFamily="34" charset="0"/>
              <a:cs typeface="Calibri Light" panose="020F0302020204030204" pitchFamily="34" charset="0"/>
            </a:endParaRPr>
          </a:p>
          <a:p>
            <a:pPr marL="171450" lvl="0" indent="-171450" algn="l" rtl="0">
              <a:spcAft>
                <a:spcPts val="0"/>
              </a:spcAft>
              <a:buClr>
                <a:srgbClr val="CC0000"/>
              </a:buClr>
              <a:buSzPct val="140000"/>
              <a:buFont typeface="Wingdings" panose="05000000000000000000" pitchFamily="2" charset="2"/>
              <a:buChar char="ü"/>
            </a:pPr>
            <a:r>
              <a:rPr lang="en" sz="1100" b="1" dirty="0">
                <a:solidFill>
                  <a:srgbClr val="2A6FA8"/>
                </a:solidFill>
                <a:latin typeface="Calibri Light" panose="020F0302020204030204" pitchFamily="34" charset="0"/>
                <a:cs typeface="Calibri Light" panose="020F0302020204030204" pitchFamily="34" charset="0"/>
              </a:rPr>
              <a:t>What is the historical context?</a:t>
            </a:r>
            <a:br>
              <a:rPr lang="en" sz="1100" b="1" dirty="0">
                <a:solidFill>
                  <a:srgbClr val="2A6FA8"/>
                </a:solidFill>
                <a:latin typeface="Calibri Light" panose="020F0302020204030204" pitchFamily="34" charset="0"/>
                <a:cs typeface="Calibri Light" panose="020F0302020204030204" pitchFamily="34" charset="0"/>
              </a:rPr>
            </a:br>
            <a:r>
              <a:rPr lang="en" sz="1100" dirty="0">
                <a:latin typeface="Calibri Light" panose="020F0302020204030204" pitchFamily="34" charset="0"/>
                <a:cs typeface="Calibri Light" panose="020F0302020204030204" pitchFamily="34" charset="0"/>
              </a:rPr>
              <a:t>Research your artist/painting thoroughly before you write. The points of analysis that can be applied to a Renaissance painter cannot be applied to a Surrealist painter. Surrealism is an artistic movement, and understanding its essence is the key to analyzing any surrealist painting.</a:t>
            </a:r>
            <a:endParaRPr sz="1100" dirty="0">
              <a:latin typeface="Calibri Light" panose="020F0302020204030204" pitchFamily="34" charset="0"/>
              <a:cs typeface="Calibri Light" panose="020F0302020204030204" pitchFamily="34" charset="0"/>
            </a:endParaRPr>
          </a:p>
          <a:p>
            <a:pPr marL="0" lvl="0" indent="0" algn="l" rtl="0">
              <a:spcBef>
                <a:spcPts val="1800"/>
              </a:spcBef>
              <a:spcAft>
                <a:spcPts val="0"/>
              </a:spcAft>
              <a:buNone/>
            </a:pPr>
            <a:endParaRPr sz="1100" dirty="0">
              <a:latin typeface="Calibri Light" panose="020F0302020204030204" pitchFamily="34" charset="0"/>
              <a:cs typeface="Calibri Light" panose="020F0302020204030204" pitchFamily="34" charset="0"/>
            </a:endParaRPr>
          </a:p>
        </p:txBody>
      </p:sp>
      <p:sp>
        <p:nvSpPr>
          <p:cNvPr id="6" name="Google Shape;1577;p14">
            <a:extLst>
              <a:ext uri="{FF2B5EF4-FFF2-40B4-BE49-F238E27FC236}">
                <a16:creationId xmlns:a16="http://schemas.microsoft.com/office/drawing/2014/main" id="{36938A25-4531-1AD9-4D40-F812F88618DE}"/>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30</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347"/>
        <p:cNvGrpSpPr/>
        <p:nvPr/>
      </p:nvGrpSpPr>
      <p:grpSpPr>
        <a:xfrm>
          <a:off x="0" y="0"/>
          <a:ext cx="0" cy="0"/>
          <a:chOff x="0" y="0"/>
          <a:chExt cx="0" cy="0"/>
        </a:xfrm>
      </p:grpSpPr>
      <p:sp>
        <p:nvSpPr>
          <p:cNvPr id="348" name="Google Shape;348;p41"/>
          <p:cNvSpPr txBox="1">
            <a:spLocks noGrp="1"/>
          </p:cNvSpPr>
          <p:nvPr>
            <p:ph type="ctrTitle"/>
          </p:nvPr>
        </p:nvSpPr>
        <p:spPr>
          <a:xfrm>
            <a:off x="548444" y="2281737"/>
            <a:ext cx="1429216" cy="1159800"/>
          </a:xfrm>
          <a:prstGeom prst="rect">
            <a:avLst/>
          </a:prstGeom>
        </p:spPr>
        <p:txBody>
          <a:bodyPr spcFirstLastPara="1" wrap="square" lIns="91425" tIns="91425" rIns="91425" bIns="91425" anchor="b" anchorCtr="0">
            <a:noAutofit/>
          </a:bodyPr>
          <a:lstStyle/>
          <a:p>
            <a:pPr marL="0" lvl="0" indent="0" algn="l" rtl="0">
              <a:lnSpc>
                <a:spcPts val="3300"/>
              </a:lnSpc>
              <a:spcBef>
                <a:spcPts val="0"/>
              </a:spcBef>
              <a:spcAft>
                <a:spcPts val="0"/>
              </a:spcAft>
              <a:buNone/>
            </a:pPr>
            <a:r>
              <a:rPr lang="en" sz="3200" dirty="0">
                <a:latin typeface="Bodoni MT Condensed" panose="02070606080606020203" pitchFamily="18" charset="0"/>
              </a:rPr>
              <a:t>Sample: </a:t>
            </a:r>
            <a:endParaRPr sz="3200" dirty="0">
              <a:latin typeface="Bodoni MT Condensed" panose="02070606080606020203" pitchFamily="18" charset="0"/>
            </a:endParaRPr>
          </a:p>
          <a:p>
            <a:pPr marL="0" lvl="0" indent="0" algn="l" rtl="0">
              <a:lnSpc>
                <a:spcPts val="3300"/>
              </a:lnSpc>
              <a:spcBef>
                <a:spcPts val="0"/>
              </a:spcBef>
              <a:spcAft>
                <a:spcPts val="0"/>
              </a:spcAft>
              <a:buNone/>
            </a:pPr>
            <a:r>
              <a:rPr lang="en" sz="3200" dirty="0">
                <a:latin typeface="Bodoni MT Condensed" panose="02070606080606020203" pitchFamily="18" charset="0"/>
              </a:rPr>
              <a:t>Analyze </a:t>
            </a:r>
            <a:endParaRPr sz="3200" dirty="0">
              <a:latin typeface="Bodoni MT Condensed" panose="02070606080606020203" pitchFamily="18" charset="0"/>
            </a:endParaRPr>
          </a:p>
          <a:p>
            <a:pPr marL="0" lvl="0" indent="0" algn="l" rtl="0">
              <a:lnSpc>
                <a:spcPts val="3300"/>
              </a:lnSpc>
              <a:spcBef>
                <a:spcPts val="0"/>
              </a:spcBef>
              <a:spcAft>
                <a:spcPts val="0"/>
              </a:spcAft>
              <a:buNone/>
            </a:pPr>
            <a:r>
              <a:rPr lang="en" sz="3200" dirty="0">
                <a:latin typeface="Bodoni MT Condensed" panose="02070606080606020203" pitchFamily="18" charset="0"/>
              </a:rPr>
              <a:t>some Art!</a:t>
            </a:r>
            <a:endParaRPr sz="3200" dirty="0">
              <a:latin typeface="Bodoni MT Condensed" panose="02070606080606020203" pitchFamily="18" charset="0"/>
            </a:endParaRPr>
          </a:p>
        </p:txBody>
      </p:sp>
      <p:sp>
        <p:nvSpPr>
          <p:cNvPr id="5" name="Google Shape;1577;p14">
            <a:extLst>
              <a:ext uri="{FF2B5EF4-FFF2-40B4-BE49-F238E27FC236}">
                <a16:creationId xmlns:a16="http://schemas.microsoft.com/office/drawing/2014/main" id="{07AFFBAE-47A7-3791-0DCE-DD6377FFF09D}"/>
              </a:ext>
            </a:extLst>
          </p:cNvPr>
          <p:cNvSpPr txBox="1">
            <a:spLocks noGrp="1"/>
          </p:cNvSpPr>
          <p:nvPr>
            <p:ph type="sldNum" idx="4294967295"/>
          </p:nvPr>
        </p:nvSpPr>
        <p:spPr>
          <a:xfrm>
            <a:off x="8810625" y="0"/>
            <a:ext cx="333375" cy="393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31</a:t>
            </a:fld>
            <a:endParaRPr sz="1000" b="0" dirty="0">
              <a:solidFill>
                <a:srgbClr val="000000"/>
              </a:solidFill>
              <a:latin typeface="Calibri Light" panose="020F0302020204030204" pitchFamily="34" charset="0"/>
              <a:cs typeface="Calibri Light" panose="020F0302020204030204" pitchFamily="34" charset="0"/>
            </a:endParaRPr>
          </a:p>
        </p:txBody>
      </p:sp>
      <p:pic>
        <p:nvPicPr>
          <p:cNvPr id="350" name="Google Shape;350;p41" descr="Sample of Art to analyze."/>
          <p:cNvPicPr preferRelativeResize="0"/>
          <p:nvPr/>
        </p:nvPicPr>
        <p:blipFill>
          <a:blip r:embed="rId3">
            <a:alphaModFix/>
          </a:blip>
          <a:stretch>
            <a:fillRect/>
          </a:stretch>
        </p:blipFill>
        <p:spPr>
          <a:xfrm>
            <a:off x="2341038" y="830982"/>
            <a:ext cx="4681681" cy="3511275"/>
          </a:xfrm>
          <a:prstGeom prst="rect">
            <a:avLst/>
          </a:prstGeom>
          <a:noFill/>
          <a:ln>
            <a:solidFill>
              <a:srgbClr val="000000"/>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354"/>
        <p:cNvGrpSpPr/>
        <p:nvPr/>
      </p:nvGrpSpPr>
      <p:grpSpPr>
        <a:xfrm>
          <a:off x="0" y="0"/>
          <a:ext cx="0" cy="0"/>
          <a:chOff x="0" y="0"/>
          <a:chExt cx="0" cy="0"/>
        </a:xfrm>
      </p:grpSpPr>
      <p:sp>
        <p:nvSpPr>
          <p:cNvPr id="356" name="Google Shape;356;p42"/>
          <p:cNvSpPr txBox="1">
            <a:spLocks noGrp="1"/>
          </p:cNvSpPr>
          <p:nvPr>
            <p:ph type="body" idx="1"/>
          </p:nvPr>
        </p:nvSpPr>
        <p:spPr>
          <a:xfrm>
            <a:off x="2971114" y="2012952"/>
            <a:ext cx="3332400" cy="1405163"/>
          </a:xfrm>
          <a:prstGeom prst="rect">
            <a:avLst/>
          </a:prstGeom>
        </p:spPr>
        <p:txBody>
          <a:bodyPr spcFirstLastPara="1" wrap="square" lIns="91425" tIns="91425" rIns="91425" bIns="91425" anchor="t" anchorCtr="0">
            <a:noAutofit/>
          </a:bodyPr>
          <a:lstStyle/>
          <a:p>
            <a:pPr marL="0" lvl="0" indent="0" rtl="0">
              <a:spcBef>
                <a:spcPts val="600"/>
              </a:spcBef>
              <a:spcAft>
                <a:spcPts val="0"/>
              </a:spcAft>
              <a:buClr>
                <a:schemeClr val="dk1"/>
              </a:buClr>
              <a:buSzPts val="1100"/>
              <a:buFont typeface="Arial"/>
              <a:buNone/>
            </a:pPr>
            <a:r>
              <a:rPr lang="en" sz="1600" dirty="0">
                <a:latin typeface="Calibri Light" panose="020F0302020204030204" pitchFamily="34" charset="0"/>
                <a:cs typeface="Calibri Light" panose="020F0302020204030204" pitchFamily="34" charset="0"/>
              </a:rPr>
              <a:t>Check out the next module on structuring a written argument, using previous techniques to ensure own work is logical, credible, and effectively-supported.</a:t>
            </a:r>
            <a:endParaRPr sz="1600" dirty="0">
              <a:latin typeface="Calibri Light" panose="020F0302020204030204" pitchFamily="34" charset="0"/>
              <a:cs typeface="Calibri Light" panose="020F0302020204030204" pitchFamily="34" charset="0"/>
            </a:endParaRPr>
          </a:p>
        </p:txBody>
      </p:sp>
      <p:sp>
        <p:nvSpPr>
          <p:cNvPr id="355" name="Google Shape;355;p42"/>
          <p:cNvSpPr txBox="1">
            <a:spLocks noGrp="1"/>
          </p:cNvSpPr>
          <p:nvPr>
            <p:ph type="ctrTitle" idx="4294967295"/>
          </p:nvPr>
        </p:nvSpPr>
        <p:spPr>
          <a:xfrm>
            <a:off x="3370943" y="1090010"/>
            <a:ext cx="2532742" cy="11588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dirty="0">
                <a:solidFill>
                  <a:srgbClr val="CC0000"/>
                </a:solidFill>
                <a:latin typeface="Bodoni MT Condensed" panose="02070606080606020203" pitchFamily="18" charset="0"/>
              </a:rPr>
              <a:t>One more!</a:t>
            </a:r>
            <a:endParaRPr sz="4400" dirty="0">
              <a:solidFill>
                <a:srgbClr val="CC0000"/>
              </a:solidFill>
              <a:latin typeface="Bodoni MT Condensed" panose="02070606080606020203"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88"/>
        <p:cNvGrpSpPr/>
        <p:nvPr/>
      </p:nvGrpSpPr>
      <p:grpSpPr>
        <a:xfrm>
          <a:off x="0" y="0"/>
          <a:ext cx="0" cy="0"/>
          <a:chOff x="0" y="0"/>
          <a:chExt cx="0" cy="0"/>
        </a:xfrm>
      </p:grpSpPr>
      <p:pic>
        <p:nvPicPr>
          <p:cNvPr id="91" name="Google Shape;91;p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322280" y="2677260"/>
            <a:ext cx="2206636" cy="1654977"/>
          </a:xfrm>
          <a:prstGeom prst="rect">
            <a:avLst/>
          </a:prstGeom>
          <a:noFill/>
          <a:ln>
            <a:solidFill>
              <a:srgbClr val="000000"/>
            </a:solidFill>
          </a:ln>
        </p:spPr>
      </p:pic>
      <p:pic>
        <p:nvPicPr>
          <p:cNvPr id="92" name="Google Shape;92;p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11529" y="779564"/>
            <a:ext cx="2223939" cy="1667954"/>
          </a:xfrm>
          <a:prstGeom prst="rect">
            <a:avLst/>
          </a:prstGeom>
          <a:noFill/>
          <a:ln>
            <a:solidFill>
              <a:srgbClr val="000000"/>
            </a:solidFill>
          </a:ln>
        </p:spPr>
      </p:pic>
      <p:pic>
        <p:nvPicPr>
          <p:cNvPr id="94" name="Google Shape;94;p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21171" y="2677260"/>
            <a:ext cx="2223937" cy="1667953"/>
          </a:xfrm>
          <a:prstGeom prst="rect">
            <a:avLst/>
          </a:prstGeom>
          <a:noFill/>
          <a:ln>
            <a:solidFill>
              <a:srgbClr val="000000"/>
            </a:solidFill>
          </a:ln>
        </p:spPr>
      </p:pic>
      <p:pic>
        <p:nvPicPr>
          <p:cNvPr id="95" name="Google Shape;95;p1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610001" y="779567"/>
            <a:ext cx="2223937" cy="1667953"/>
          </a:xfrm>
          <a:prstGeom prst="rect">
            <a:avLst/>
          </a:prstGeom>
          <a:noFill/>
          <a:ln>
            <a:solidFill>
              <a:srgbClr val="000000"/>
            </a:solidFill>
          </a:ln>
        </p:spPr>
      </p:pic>
      <p:pic>
        <p:nvPicPr>
          <p:cNvPr id="97" name="Google Shape;97;p1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937364" y="2677260"/>
            <a:ext cx="2206636" cy="1654977"/>
          </a:xfrm>
          <a:prstGeom prst="rect">
            <a:avLst/>
          </a:prstGeom>
          <a:noFill/>
          <a:ln>
            <a:solidFill>
              <a:srgbClr val="000000"/>
            </a:solidFill>
          </a:ln>
        </p:spPr>
      </p:pic>
      <p:pic>
        <p:nvPicPr>
          <p:cNvPr id="14" name="Google Shape;93;p14">
            <a:extLst>
              <a:ext uri="{FF2B5EF4-FFF2-40B4-BE49-F238E27FC236}">
                <a16:creationId xmlns:a16="http://schemas.microsoft.com/office/drawing/2014/main" id="{7C64678B-A9AC-8418-F5D5-EAEE1167B0BB}"/>
              </a:ex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2301526" y="779565"/>
            <a:ext cx="2223939" cy="1667953"/>
          </a:xfrm>
          <a:prstGeom prst="rect">
            <a:avLst/>
          </a:prstGeom>
          <a:noFill/>
          <a:ln>
            <a:solidFill>
              <a:srgbClr val="000000"/>
            </a:solidFill>
          </a:ln>
        </p:spPr>
      </p:pic>
      <p:pic>
        <p:nvPicPr>
          <p:cNvPr id="15" name="Google Shape;98;p14">
            <a:extLst>
              <a:ext uri="{FF2B5EF4-FFF2-40B4-BE49-F238E27FC236}">
                <a16:creationId xmlns:a16="http://schemas.microsoft.com/office/drawing/2014/main" id="{7DF45477-F77F-3218-2DA7-A4FFC7C811E6}"/>
              </a:ex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1" y="2664284"/>
            <a:ext cx="2223937" cy="1667953"/>
          </a:xfrm>
          <a:prstGeom prst="rect">
            <a:avLst/>
          </a:prstGeom>
          <a:noFill/>
          <a:ln>
            <a:solidFill>
              <a:srgbClr val="000000"/>
            </a:solidFill>
          </a:ln>
        </p:spPr>
      </p:pic>
      <p:pic>
        <p:nvPicPr>
          <p:cNvPr id="16" name="Google Shape;96;p14">
            <a:extLst>
              <a:ext uri="{FF2B5EF4-FFF2-40B4-BE49-F238E27FC236}">
                <a16:creationId xmlns:a16="http://schemas.microsoft.com/office/drawing/2014/main" id="{D05C718C-DE86-0DCA-DCD4-D77A3E36EFF7}"/>
              </a:ex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6947" y="779564"/>
            <a:ext cx="2223937" cy="1667953"/>
          </a:xfrm>
          <a:prstGeom prst="rect">
            <a:avLst/>
          </a:prstGeom>
          <a:noFill/>
          <a:ln>
            <a:solidFill>
              <a:srgbClr val="000000"/>
            </a:solidFill>
          </a:ln>
        </p:spPr>
      </p:pic>
      <p:sp>
        <p:nvSpPr>
          <p:cNvPr id="17" name="Google Shape;1577;p14">
            <a:extLst>
              <a:ext uri="{FF2B5EF4-FFF2-40B4-BE49-F238E27FC236}">
                <a16:creationId xmlns:a16="http://schemas.microsoft.com/office/drawing/2014/main" id="{DFBAD56B-856C-A86E-B6B9-059547EF7A0D}"/>
              </a:ext>
            </a:extLst>
          </p:cNvPr>
          <p:cNvSpPr txBox="1">
            <a:spLocks noGrp="1"/>
          </p:cNvSpPr>
          <p:nvPr>
            <p:ph type="title" idx="4294967295"/>
          </p:nvPr>
        </p:nvSpPr>
        <p:spPr>
          <a:xfrm>
            <a:off x="8810625" y="0"/>
            <a:ext cx="333375" cy="393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000000"/>
                </a:solidFill>
                <a:effectLst/>
                <a:uLnTx/>
                <a:uFillTx/>
                <a:latin typeface="Calibri Light" panose="020F0302020204030204" pitchFamily="34" charset="0"/>
                <a:ea typeface="Bangers"/>
                <a:cs typeface="Calibri Light" panose="020F0302020204030204" pitchFamily="34" charset="0"/>
                <a:sym typeface="Banger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 sz="1000" b="0" i="0" u="none" strike="noStrike" kern="0" cap="none" spc="0" normalizeH="0" baseline="0" noProof="0" dirty="0">
              <a:ln>
                <a:noFill/>
              </a:ln>
              <a:solidFill>
                <a:srgbClr val="000000"/>
              </a:solidFill>
              <a:effectLst/>
              <a:uLnTx/>
              <a:uFillTx/>
              <a:latin typeface="Calibri Light" panose="020F0302020204030204" pitchFamily="34" charset="0"/>
              <a:ea typeface="Bangers"/>
              <a:cs typeface="Calibri Light" panose="020F0302020204030204" pitchFamily="34" charset="0"/>
              <a:sym typeface="Banger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10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10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02"/>
        <p:cNvGrpSpPr/>
        <p:nvPr/>
      </p:nvGrpSpPr>
      <p:grpSpPr>
        <a:xfrm>
          <a:off x="0" y="0"/>
          <a:ext cx="0" cy="0"/>
          <a:chOff x="0" y="0"/>
          <a:chExt cx="0" cy="0"/>
        </a:xfrm>
      </p:grpSpPr>
      <p:sp>
        <p:nvSpPr>
          <p:cNvPr id="2" name="Title 1">
            <a:extLst>
              <a:ext uri="{FF2B5EF4-FFF2-40B4-BE49-F238E27FC236}">
                <a16:creationId xmlns:a16="http://schemas.microsoft.com/office/drawing/2014/main" id="{09405ACF-FD66-599F-83AD-ECE396817E4E}"/>
              </a:ext>
            </a:extLst>
          </p:cNvPr>
          <p:cNvSpPr>
            <a:spLocks noGrp="1"/>
          </p:cNvSpPr>
          <p:nvPr>
            <p:ph type="title" idx="4294967295"/>
          </p:nvPr>
        </p:nvSpPr>
        <p:spPr>
          <a:xfrm>
            <a:off x="976261" y="-925019"/>
            <a:ext cx="7029878" cy="760139"/>
          </a:xfrm>
        </p:spPr>
        <p:txBody>
          <a:bodyPr spcFirstLastPara="1" wrap="square" lIns="91425" tIns="91425" rIns="91425" bIns="91425" anchor="b" anchorCtr="0">
            <a:noAutofit/>
          </a:bodyPr>
          <a:lstStyle/>
          <a:p>
            <a:pPr algn="ctr"/>
            <a:r>
              <a:rPr lang="en-US" dirty="0">
                <a:latin typeface="Bodoni MT Condensed" panose="02070606080606020203" pitchFamily="18" charset="0"/>
              </a:rPr>
              <a:t>Art List</a:t>
            </a:r>
          </a:p>
        </p:txBody>
      </p:sp>
      <p:pic>
        <p:nvPicPr>
          <p:cNvPr id="108" name="Google Shape;108;p15" descr="Image showing a list of different forms of art."/>
          <p:cNvPicPr preferRelativeResize="0"/>
          <p:nvPr/>
        </p:nvPicPr>
        <p:blipFill>
          <a:blip r:embed="rId3">
            <a:alphaModFix/>
          </a:blip>
          <a:stretch>
            <a:fillRect/>
          </a:stretch>
        </p:blipFill>
        <p:spPr>
          <a:xfrm>
            <a:off x="960472" y="291192"/>
            <a:ext cx="7223056" cy="4561117"/>
          </a:xfrm>
          <a:prstGeom prst="rect">
            <a:avLst/>
          </a:prstGeom>
          <a:noFill/>
          <a:ln w="12700">
            <a:solidFill>
              <a:srgbClr val="000000"/>
            </a:solidFill>
          </a:ln>
        </p:spPr>
      </p:pic>
      <p:sp>
        <p:nvSpPr>
          <p:cNvPr id="9" name="Google Shape;1577;p14">
            <a:extLst>
              <a:ext uri="{FF2B5EF4-FFF2-40B4-BE49-F238E27FC236}">
                <a16:creationId xmlns:a16="http://schemas.microsoft.com/office/drawing/2014/main" id="{F9D5E3BE-0DA8-863A-A827-45AFDE94360F}"/>
              </a:ext>
            </a:extLst>
          </p:cNvPr>
          <p:cNvSpPr txBox="1">
            <a:spLocks/>
          </p:cNvSpPr>
          <p:nvPr/>
        </p:nvSpPr>
        <p:spPr>
          <a:xfrm>
            <a:off x="8811000" y="0"/>
            <a:ext cx="333000" cy="393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9pPr>
          </a:lstStyle>
          <a:p>
            <a:pPr algn="ctr"/>
            <a:fld id="{00000000-1234-1234-1234-123412341234}" type="slidenum">
              <a:rPr lang="en" sz="1000" smtClean="0">
                <a:solidFill>
                  <a:schemeClr val="bg1"/>
                </a:solidFill>
                <a:latin typeface="Calibri Light" panose="020F0302020204030204" pitchFamily="34" charset="0"/>
                <a:cs typeface="Calibri Light" panose="020F0302020204030204" pitchFamily="34" charset="0"/>
              </a:rPr>
              <a:pPr algn="ctr"/>
              <a:t>5</a:t>
            </a:fld>
            <a:endParaRPr lang="en" sz="1000"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FA8"/>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ctrTitle" idx="4294967295"/>
          </p:nvPr>
        </p:nvSpPr>
        <p:spPr>
          <a:xfrm>
            <a:off x="2118581" y="2134889"/>
            <a:ext cx="3321861" cy="157797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solidFill>
                  <a:srgbClr val="000000"/>
                </a:solidFill>
                <a:latin typeface="Bodoni MT Condensed" panose="02070606080606020203" pitchFamily="18" charset="0"/>
              </a:rPr>
              <a:t>Defining </a:t>
            </a:r>
            <a:endParaRPr sz="8000" dirty="0">
              <a:solidFill>
                <a:srgbClr val="000000"/>
              </a:solidFill>
              <a:latin typeface="Bodoni MT Condensed" panose="02070606080606020203" pitchFamily="18" charset="0"/>
            </a:endParaRPr>
          </a:p>
        </p:txBody>
      </p:sp>
      <p:sp>
        <p:nvSpPr>
          <p:cNvPr id="114" name="Google Shape;114;p16"/>
          <p:cNvSpPr txBox="1">
            <a:spLocks noGrp="1"/>
          </p:cNvSpPr>
          <p:nvPr>
            <p:ph type="subTitle" idx="4294967295"/>
          </p:nvPr>
        </p:nvSpPr>
        <p:spPr>
          <a:xfrm>
            <a:off x="2025600" y="3551359"/>
            <a:ext cx="50928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dirty="0">
                <a:solidFill>
                  <a:srgbClr val="000000"/>
                </a:solidFill>
                <a:latin typeface="Calibri Light" panose="020F0302020204030204" pitchFamily="34" charset="0"/>
                <a:cs typeface="Calibri Light" panose="020F0302020204030204" pitchFamily="34" charset="0"/>
              </a:rPr>
              <a:t>Brancusi’s “Bird in Space”</a:t>
            </a:r>
            <a:endParaRPr sz="2000" dirty="0">
              <a:solidFill>
                <a:srgbClr val="000000"/>
              </a:solidFill>
              <a:latin typeface="Calibri Light" panose="020F0302020204030204" pitchFamily="34" charset="0"/>
              <a:cs typeface="Calibri Light" panose="020F0302020204030204" pitchFamily="34" charset="0"/>
            </a:endParaRPr>
          </a:p>
        </p:txBody>
      </p:sp>
      <p:sp>
        <p:nvSpPr>
          <p:cNvPr id="115" name="Google Shape;115;p16">
            <a:extLst>
              <a:ext uri="{C183D7F6-B498-43B3-948B-1728B52AA6E4}">
                <adec:decorative xmlns:adec="http://schemas.microsoft.com/office/drawing/2017/decorative" val="1"/>
              </a:ext>
            </a:extLst>
          </p:cNvPr>
          <p:cNvSpPr/>
          <p:nvPr/>
        </p:nvSpPr>
        <p:spPr>
          <a:xfrm>
            <a:off x="3282297" y="2194837"/>
            <a:ext cx="229545" cy="21917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grpSp>
        <p:nvGrpSpPr>
          <p:cNvPr id="116" name="Google Shape;116;p16">
            <a:extLst>
              <a:ext uri="{C183D7F6-B498-43B3-948B-1728B52AA6E4}">
                <adec:decorative xmlns:adec="http://schemas.microsoft.com/office/drawing/2017/decorative" val="1"/>
              </a:ext>
            </a:extLst>
          </p:cNvPr>
          <p:cNvGrpSpPr/>
          <p:nvPr/>
        </p:nvGrpSpPr>
        <p:grpSpPr>
          <a:xfrm>
            <a:off x="2997501" y="964248"/>
            <a:ext cx="983354" cy="983618"/>
            <a:chOff x="6654650" y="3665275"/>
            <a:chExt cx="409100" cy="409125"/>
          </a:xfrm>
        </p:grpSpPr>
        <p:sp>
          <p:nvSpPr>
            <p:cNvPr id="117" name="Google Shape;117;p16"/>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18" name="Google Shape;118;p16"/>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grpSp>
      <p:sp>
        <p:nvSpPr>
          <p:cNvPr id="124" name="Google Shape;124;p16">
            <a:extLst>
              <a:ext uri="{C183D7F6-B498-43B3-948B-1728B52AA6E4}">
                <adec:decorative xmlns:adec="http://schemas.microsoft.com/office/drawing/2017/decorative" val="1"/>
              </a:ext>
            </a:extLst>
          </p:cNvPr>
          <p:cNvSpPr/>
          <p:nvPr/>
        </p:nvSpPr>
        <p:spPr>
          <a:xfrm rot="2466625">
            <a:off x="2122640" y="1154731"/>
            <a:ext cx="318882" cy="30447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5" name="Google Shape;125;p16">
            <a:extLst>
              <a:ext uri="{C183D7F6-B498-43B3-948B-1728B52AA6E4}">
                <adec:decorative xmlns:adec="http://schemas.microsoft.com/office/drawing/2017/decorative" val="1"/>
              </a:ext>
            </a:extLst>
          </p:cNvPr>
          <p:cNvSpPr/>
          <p:nvPr/>
        </p:nvSpPr>
        <p:spPr>
          <a:xfrm rot="-1609120">
            <a:off x="2589010" y="1346337"/>
            <a:ext cx="229509" cy="21914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38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6" name="Google Shape;126;p16">
            <a:extLst>
              <a:ext uri="{C183D7F6-B498-43B3-948B-1728B52AA6E4}">
                <adec:decorative xmlns:adec="http://schemas.microsoft.com/office/drawing/2017/decorative" val="1"/>
              </a:ext>
            </a:extLst>
          </p:cNvPr>
          <p:cNvSpPr/>
          <p:nvPr/>
        </p:nvSpPr>
        <p:spPr>
          <a:xfrm rot="2926137">
            <a:off x="3980534" y="1519928"/>
            <a:ext cx="171867" cy="1641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38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27" name="Google Shape;127;p16">
            <a:extLst>
              <a:ext uri="{C183D7F6-B498-43B3-948B-1728B52AA6E4}">
                <adec:decorative xmlns:adec="http://schemas.microsoft.com/office/drawing/2017/decorative" val="1"/>
              </a:ext>
            </a:extLst>
          </p:cNvPr>
          <p:cNvSpPr/>
          <p:nvPr/>
        </p:nvSpPr>
        <p:spPr>
          <a:xfrm rot="-1608940">
            <a:off x="3265319" y="420576"/>
            <a:ext cx="154840" cy="14784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E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BC00"/>
              </a:solidFill>
            </a:endParaRPr>
          </a:p>
        </p:txBody>
      </p:sp>
      <p:sp>
        <p:nvSpPr>
          <p:cNvPr id="19" name="Google Shape;1577;p14">
            <a:extLst>
              <a:ext uri="{FF2B5EF4-FFF2-40B4-BE49-F238E27FC236}">
                <a16:creationId xmlns:a16="http://schemas.microsoft.com/office/drawing/2014/main" id="{47E4F64F-773E-6A70-B547-A2524B6E7ED9}"/>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chemeClr val="bg1"/>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6</a:t>
            </a:fld>
            <a:endParaRPr sz="1000" b="0" dirty="0">
              <a:solidFill>
                <a:schemeClr val="bg1"/>
              </a:solidFill>
              <a:latin typeface="Calibri Light" panose="020F0302020204030204" pitchFamily="34" charset="0"/>
              <a:cs typeface="Calibri Light" panose="020F0302020204030204" pitchFamily="34" charset="0"/>
            </a:endParaRPr>
          </a:p>
        </p:txBody>
      </p:sp>
      <p:sp>
        <p:nvSpPr>
          <p:cNvPr id="20" name="Google Shape;113;p16">
            <a:extLst>
              <a:ext uri="{FF2B5EF4-FFF2-40B4-BE49-F238E27FC236}">
                <a16:creationId xmlns:a16="http://schemas.microsoft.com/office/drawing/2014/main" id="{B57FAB94-DB79-2E27-5BBD-BE4C79EEDBC1}"/>
              </a:ext>
            </a:extLst>
          </p:cNvPr>
          <p:cNvSpPr txBox="1">
            <a:spLocks/>
          </p:cNvSpPr>
          <p:nvPr/>
        </p:nvSpPr>
        <p:spPr>
          <a:xfrm>
            <a:off x="4128083" y="2034117"/>
            <a:ext cx="3321861" cy="18495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r>
              <a:rPr lang="en-US" sz="13000" dirty="0">
                <a:solidFill>
                  <a:schemeClr val="bg1"/>
                </a:solidFill>
                <a:latin typeface="Bodoni MT Condensed" panose="02070606080606020203" pitchFamily="18" charset="0"/>
              </a:rPr>
              <a:t>“ART”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160115">
            <a:off x="919389" y="801145"/>
            <a:ext cx="4889505" cy="760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odoni MT Condensed" panose="02070606080606020203" pitchFamily="18" charset="0"/>
              </a:rPr>
              <a:t>POP ART: The Original Challenger</a:t>
            </a:r>
            <a:endParaRPr dirty="0">
              <a:latin typeface="Bodoni MT Condensed" panose="02070606080606020203" pitchFamily="18" charset="0"/>
            </a:endParaRPr>
          </a:p>
        </p:txBody>
      </p:sp>
      <p:sp>
        <p:nvSpPr>
          <p:cNvPr id="135" name="Google Shape;135;p17"/>
          <p:cNvSpPr txBox="1">
            <a:spLocks noGrp="1"/>
          </p:cNvSpPr>
          <p:nvPr>
            <p:ph type="body" idx="1"/>
          </p:nvPr>
        </p:nvSpPr>
        <p:spPr>
          <a:xfrm>
            <a:off x="1020357" y="1693829"/>
            <a:ext cx="3943800" cy="2254057"/>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400" b="1" dirty="0">
                <a:solidFill>
                  <a:srgbClr val="CC0000"/>
                </a:solidFill>
                <a:latin typeface="Calibri Light" panose="020F0302020204030204" pitchFamily="34" charset="0"/>
                <a:cs typeface="Calibri Light" panose="020F0302020204030204" pitchFamily="34" charset="0"/>
              </a:rPr>
              <a:t>Pop Art: </a:t>
            </a:r>
            <a:r>
              <a:rPr lang="en" sz="1400" dirty="0">
                <a:latin typeface="Calibri Light" panose="020F0302020204030204" pitchFamily="34" charset="0"/>
                <a:cs typeface="Calibri Light" panose="020F0302020204030204" pitchFamily="34" charset="0"/>
              </a:rPr>
              <a:t>A major art movement from the mid 1950’s in England and by the early 1960’s was at its fullest potential in New York.</a:t>
            </a:r>
            <a:endParaRPr sz="1400" dirty="0">
              <a:latin typeface="Calibri Light" panose="020F0302020204030204" pitchFamily="34" charset="0"/>
              <a:cs typeface="Calibri Light" panose="020F0302020204030204" pitchFamily="34" charset="0"/>
            </a:endParaRPr>
          </a:p>
          <a:p>
            <a:pPr marL="0" lvl="0" indent="0" algn="l" rtl="0">
              <a:lnSpc>
                <a:spcPct val="90000"/>
              </a:lnSpc>
              <a:spcBef>
                <a:spcPts val="560"/>
              </a:spcBef>
              <a:spcAft>
                <a:spcPts val="0"/>
              </a:spcAft>
              <a:buNone/>
            </a:pPr>
            <a:r>
              <a:rPr lang="en" sz="1400" dirty="0">
                <a:latin typeface="Calibri Light" panose="020F0302020204030204" pitchFamily="34" charset="0"/>
                <a:cs typeface="Calibri Light" panose="020F0302020204030204" pitchFamily="34" charset="0"/>
              </a:rPr>
              <a:t>Themes and techniques were drawn from </a:t>
            </a:r>
            <a:r>
              <a:rPr lang="en" sz="1400" i="1" dirty="0">
                <a:latin typeface="Calibri Light" panose="020F0302020204030204" pitchFamily="34" charset="0"/>
                <a:cs typeface="Calibri Light" panose="020F0302020204030204" pitchFamily="34" charset="0"/>
              </a:rPr>
              <a:t>popular culture (hence “pop” art).</a:t>
            </a:r>
            <a:endParaRPr sz="1400" i="1" dirty="0">
              <a:latin typeface="Calibri Light" panose="020F0302020204030204" pitchFamily="34" charset="0"/>
              <a:cs typeface="Calibri Light" panose="020F0302020204030204" pitchFamily="34" charset="0"/>
            </a:endParaRPr>
          </a:p>
          <a:p>
            <a:pPr marL="0" lvl="0" indent="0" algn="l" rtl="0">
              <a:lnSpc>
                <a:spcPct val="90000"/>
              </a:lnSpc>
              <a:spcBef>
                <a:spcPts val="560"/>
              </a:spcBef>
              <a:spcAft>
                <a:spcPts val="0"/>
              </a:spcAft>
              <a:buNone/>
            </a:pPr>
            <a:r>
              <a:rPr lang="en" sz="1400" dirty="0">
                <a:latin typeface="Calibri Light" panose="020F0302020204030204" pitchFamily="34" charset="0"/>
                <a:cs typeface="Calibri Light" panose="020F0302020204030204" pitchFamily="34" charset="0"/>
              </a:rPr>
              <a:t>Pop art aims to target a large audience, but is often academic and difficult for some people to understand.</a:t>
            </a:r>
            <a:endParaRPr sz="1400" dirty="0">
              <a:latin typeface="Calibri Light" panose="020F0302020204030204" pitchFamily="34" charset="0"/>
              <a:cs typeface="Calibri Light" panose="020F0302020204030204" pitchFamily="34" charset="0"/>
            </a:endParaRPr>
          </a:p>
          <a:p>
            <a:pPr marL="0" lvl="0" indent="0" algn="l" rtl="0">
              <a:lnSpc>
                <a:spcPct val="90000"/>
              </a:lnSpc>
              <a:spcBef>
                <a:spcPts val="560"/>
              </a:spcBef>
              <a:spcAft>
                <a:spcPts val="0"/>
              </a:spcAft>
              <a:buNone/>
            </a:pPr>
            <a:endParaRPr sz="1400" i="1" dirty="0">
              <a:latin typeface="Calibri Light" panose="020F0302020204030204" pitchFamily="34" charset="0"/>
              <a:cs typeface="Calibri Light" panose="020F0302020204030204" pitchFamily="34" charset="0"/>
            </a:endParaRPr>
          </a:p>
        </p:txBody>
      </p:sp>
      <p:pic>
        <p:nvPicPr>
          <p:cNvPr id="136" name="Google Shape;136;p17" descr="Campbell's Tomato Soup Art, example of Pop Art."/>
          <p:cNvPicPr preferRelativeResize="0"/>
          <p:nvPr/>
        </p:nvPicPr>
        <p:blipFill rotWithShape="1">
          <a:blip r:embed="rId3">
            <a:alphaModFix/>
          </a:blip>
          <a:srcRect t="16827" b="16820"/>
          <a:stretch/>
        </p:blipFill>
        <p:spPr>
          <a:xfrm>
            <a:off x="5713650" y="1759149"/>
            <a:ext cx="3177900" cy="3177900"/>
          </a:xfrm>
          <a:prstGeom prst="ellipse">
            <a:avLst/>
          </a:prstGeom>
          <a:noFill/>
          <a:ln w="76200" cap="flat" cmpd="sng">
            <a:solidFill>
              <a:srgbClr val="000000"/>
            </a:solidFill>
            <a:prstDash val="solid"/>
            <a:round/>
            <a:headEnd type="none" w="sm" len="sm"/>
            <a:tailEnd type="none" w="sm" len="sm"/>
          </a:ln>
        </p:spPr>
      </p:pic>
      <p:sp>
        <p:nvSpPr>
          <p:cNvPr id="6" name="Google Shape;1577;p14">
            <a:extLst>
              <a:ext uri="{FF2B5EF4-FFF2-40B4-BE49-F238E27FC236}">
                <a16:creationId xmlns:a16="http://schemas.microsoft.com/office/drawing/2014/main" id="{3AF079A0-F763-915E-CDD9-9EE8B8A5C43E}"/>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7</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141"/>
        <p:cNvGrpSpPr/>
        <p:nvPr/>
      </p:nvGrpSpPr>
      <p:grpSpPr>
        <a:xfrm>
          <a:off x="0" y="0"/>
          <a:ext cx="0" cy="0"/>
          <a:chOff x="0" y="0"/>
          <a:chExt cx="0" cy="0"/>
        </a:xfrm>
      </p:grpSpPr>
      <p:sp>
        <p:nvSpPr>
          <p:cNvPr id="6" name="Google Shape;134;p17">
            <a:extLst>
              <a:ext uri="{FF2B5EF4-FFF2-40B4-BE49-F238E27FC236}">
                <a16:creationId xmlns:a16="http://schemas.microsoft.com/office/drawing/2014/main" id="{56AB5803-ACBD-0BBC-72D2-F1509C329F05}"/>
              </a:ext>
            </a:extLst>
          </p:cNvPr>
          <p:cNvSpPr txBox="1">
            <a:spLocks noGrp="1"/>
          </p:cNvSpPr>
          <p:nvPr>
            <p:ph type="title" idx="4294967295"/>
          </p:nvPr>
        </p:nvSpPr>
        <p:spPr>
          <a:xfrm rot="160115">
            <a:off x="919389" y="801145"/>
            <a:ext cx="4889505" cy="760139"/>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3000"/>
              <a:buFont typeface="Bangers"/>
              <a:buNone/>
              <a:defRPr sz="3000" b="0" i="0" u="none" strike="noStrike" cap="none">
                <a:solidFill>
                  <a:schemeClr val="dk1"/>
                </a:solidFill>
                <a:latin typeface="Bangers"/>
                <a:ea typeface="Bangers"/>
                <a:cs typeface="Bangers"/>
                <a:sym typeface="Bangers"/>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Bangers"/>
              <a:buNone/>
              <a:tabLst/>
              <a:defRPr/>
            </a:pPr>
            <a:r>
              <a:rPr kumimoji="0" lang="en"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rPr>
              <a:t>Andy Warhol (1928-1987)</a:t>
            </a:r>
            <a:endParaRPr kumimoji="0" lang="en-US" sz="3000" b="0" i="0" u="none" strike="noStrike" kern="0" cap="none" spc="0" normalizeH="0" baseline="0" noProof="0" dirty="0">
              <a:ln>
                <a:noFill/>
              </a:ln>
              <a:solidFill>
                <a:schemeClr val="dk1"/>
              </a:solidFill>
              <a:effectLst/>
              <a:uLnTx/>
              <a:uFillTx/>
              <a:latin typeface="Bodoni MT Condensed" panose="02070606080606020203" pitchFamily="18" charset="0"/>
              <a:ea typeface="Bangers"/>
              <a:cs typeface="Bangers"/>
              <a:sym typeface="Bangers"/>
            </a:endParaRPr>
          </a:p>
        </p:txBody>
      </p:sp>
      <p:sp>
        <p:nvSpPr>
          <p:cNvPr id="7" name="Google Shape;135;p17">
            <a:extLst>
              <a:ext uri="{FF2B5EF4-FFF2-40B4-BE49-F238E27FC236}">
                <a16:creationId xmlns:a16="http://schemas.microsoft.com/office/drawing/2014/main" id="{6A2819CC-2A3E-F851-D084-41F3119EF78F}"/>
              </a:ext>
            </a:extLst>
          </p:cNvPr>
          <p:cNvSpPr txBox="1">
            <a:spLocks/>
          </p:cNvSpPr>
          <p:nvPr/>
        </p:nvSpPr>
        <p:spPr>
          <a:xfrm>
            <a:off x="1020357" y="1693829"/>
            <a:ext cx="3943800" cy="225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1"/>
              </a:buClr>
              <a:buSzPts val="3000"/>
              <a:buFont typeface="Sniglet"/>
              <a:buChar char="×"/>
              <a:defRPr sz="3000" b="0" i="0" u="none" strike="noStrike" cap="none">
                <a:solidFill>
                  <a:schemeClr val="dk1"/>
                </a:solidFill>
                <a:latin typeface="Sniglet"/>
                <a:ea typeface="Sniglet"/>
                <a:cs typeface="Sniglet"/>
                <a:sym typeface="Sniglet"/>
              </a:defRPr>
            </a:lvl1pPr>
            <a:lvl2pPr marL="914400" marR="0" lvl="1"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2pPr>
            <a:lvl3pPr marL="1371600" marR="0" lvl="2" indent="-381000" algn="l" rtl="0">
              <a:lnSpc>
                <a:spcPct val="100000"/>
              </a:lnSpc>
              <a:spcBef>
                <a:spcPts val="0"/>
              </a:spcBef>
              <a:spcAft>
                <a:spcPts val="0"/>
              </a:spcAft>
              <a:buClr>
                <a:schemeClr val="dk1"/>
              </a:buClr>
              <a:buSzPts val="2400"/>
              <a:buFont typeface="Sniglet"/>
              <a:buChar char="×"/>
              <a:defRPr sz="2400" b="0" i="0" u="none" strike="noStrike" cap="none">
                <a:solidFill>
                  <a:schemeClr val="dk1"/>
                </a:solidFill>
                <a:latin typeface="Sniglet"/>
                <a:ea typeface="Sniglet"/>
                <a:cs typeface="Sniglet"/>
                <a:sym typeface="Sniglet"/>
              </a:defRPr>
            </a:lvl3pPr>
            <a:lvl4pPr marL="1828800" marR="0" lvl="3"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4pPr>
            <a:lvl5pPr marL="2286000" marR="0" lvl="4"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5pPr>
            <a:lvl6pPr marL="2743200" marR="0" lvl="5"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6pPr>
            <a:lvl7pPr marL="3200400" marR="0" lvl="6"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7pPr>
            <a:lvl8pPr marL="3657600" marR="0" lvl="7"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8pPr>
            <a:lvl9pPr marL="4114800" marR="0" lvl="8" indent="-342900" algn="l" rtl="0">
              <a:lnSpc>
                <a:spcPct val="100000"/>
              </a:lnSpc>
              <a:spcBef>
                <a:spcPts val="0"/>
              </a:spcBef>
              <a:spcAft>
                <a:spcPts val="0"/>
              </a:spcAft>
              <a:buClr>
                <a:schemeClr val="dk1"/>
              </a:buClr>
              <a:buSzPts val="1800"/>
              <a:buFont typeface="Sniglet"/>
              <a:buChar char="×"/>
              <a:defRPr sz="1800" b="0" i="0" u="none" strike="noStrike" cap="none">
                <a:solidFill>
                  <a:schemeClr val="dk1"/>
                </a:solidFill>
                <a:latin typeface="Sniglet"/>
                <a:ea typeface="Sniglet"/>
                <a:cs typeface="Sniglet"/>
                <a:sym typeface="Sniglet"/>
              </a:defRPr>
            </a:lvl9pPr>
          </a:lstStyle>
          <a:p>
            <a:pPr marL="311150" lvl="0" indent="-285750" algn="l" rtl="0">
              <a:lnSpc>
                <a:spcPct val="90000"/>
              </a:lnSpc>
              <a:spcBef>
                <a:spcPts val="480"/>
              </a:spcBef>
              <a:spcAft>
                <a:spcPts val="0"/>
              </a:spcAft>
              <a:buClr>
                <a:srgbClr val="CC0000"/>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one of the most influential American artists of the 20th century</a:t>
            </a:r>
          </a:p>
          <a:p>
            <a:pPr marL="311150" lvl="0" indent="-285750" algn="l" rtl="0">
              <a:lnSpc>
                <a:spcPct val="90000"/>
              </a:lnSpc>
              <a:spcBef>
                <a:spcPts val="480"/>
              </a:spcBef>
              <a:spcAft>
                <a:spcPts val="0"/>
              </a:spcAft>
              <a:buClr>
                <a:srgbClr val="CC0000"/>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drew on images such as comic books, soup cans, movie stars and the media to challenge the "highbrow" views of fine art</a:t>
            </a:r>
          </a:p>
          <a:p>
            <a:pPr marL="311150" lvl="0" indent="-285750" algn="l" rtl="0">
              <a:lnSpc>
                <a:spcPct val="90000"/>
              </a:lnSpc>
              <a:spcBef>
                <a:spcPts val="480"/>
              </a:spcBef>
              <a:spcAft>
                <a:spcPts val="0"/>
              </a:spcAft>
              <a:buClr>
                <a:srgbClr val="CC0000"/>
              </a:buClr>
              <a:buSzPct val="140000"/>
              <a:buFont typeface="Wingdings" panose="05000000000000000000" pitchFamily="2" charset="2"/>
              <a:buChar char="ü"/>
            </a:pPr>
            <a:r>
              <a:rPr lang="en-US" sz="1400" dirty="0">
                <a:latin typeface="Calibri Light" panose="020F0302020204030204" pitchFamily="34" charset="0"/>
                <a:cs typeface="Calibri Light" panose="020F0302020204030204" pitchFamily="34" charset="0"/>
              </a:rPr>
              <a:t>In addition to being an artist, was a filmmaker, painter, collector, music producer, commercial designer and illustrator, author, magazine publisher, and fashion model</a:t>
            </a:r>
          </a:p>
        </p:txBody>
      </p:sp>
      <p:pic>
        <p:nvPicPr>
          <p:cNvPr id="16" name="Picture 15" descr="Andy Warhol's Marilyn Monroe Pop Art.">
            <a:extLst>
              <a:ext uri="{FF2B5EF4-FFF2-40B4-BE49-F238E27FC236}">
                <a16:creationId xmlns:a16="http://schemas.microsoft.com/office/drawing/2014/main" id="{FD05E3AD-5456-7E15-9233-E3A557B93119}"/>
              </a:ext>
            </a:extLst>
          </p:cNvPr>
          <p:cNvPicPr>
            <a:picLocks noChangeAspect="1"/>
          </p:cNvPicPr>
          <p:nvPr/>
        </p:nvPicPr>
        <p:blipFill>
          <a:blip r:embed="rId3"/>
          <a:stretch>
            <a:fillRect/>
          </a:stretch>
        </p:blipFill>
        <p:spPr>
          <a:xfrm>
            <a:off x="5655228" y="1700727"/>
            <a:ext cx="3294743" cy="3294743"/>
          </a:xfrm>
          <a:prstGeom prst="ellipse">
            <a:avLst/>
          </a:prstGeom>
          <a:ln w="63500" cap="rnd">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Google Shape;1577;p14">
            <a:extLst>
              <a:ext uri="{FF2B5EF4-FFF2-40B4-BE49-F238E27FC236}">
                <a16:creationId xmlns:a16="http://schemas.microsoft.com/office/drawing/2014/main" id="{17B80086-AAA6-F880-50B1-0EB7146E066C}"/>
              </a:ext>
            </a:extLst>
          </p:cNvPr>
          <p:cNvSpPr txBox="1">
            <a:spLocks noGrp="1"/>
          </p:cNvSpPr>
          <p:nvPr>
            <p:ph type="sldNum" idx="12"/>
          </p:nvPr>
        </p:nvSpPr>
        <p:spPr>
          <a:xfrm>
            <a:off x="8811000" y="0"/>
            <a:ext cx="3330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1000" b="0">
                <a:solidFill>
                  <a:srgbClr val="000000"/>
                </a:solidFill>
                <a:latin typeface="Calibri Light" panose="020F0302020204030204" pitchFamily="34" charset="0"/>
                <a:cs typeface="Calibri Light" panose="020F0302020204030204" pitchFamily="34" charset="0"/>
              </a:rPr>
              <a:pPr marL="0" lvl="0" indent="0" algn="ctr" rtl="0">
                <a:spcBef>
                  <a:spcPts val="0"/>
                </a:spcBef>
                <a:spcAft>
                  <a:spcPts val="0"/>
                </a:spcAft>
                <a:buNone/>
              </a:pPr>
              <a:t>8</a:t>
            </a:fld>
            <a:endParaRPr sz="1000" b="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B"/>
        </a:solidFill>
        <a:effectLst/>
      </p:bgPr>
    </p:bg>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15A20DFB-ED53-169A-51C9-F0A820A82E72}"/>
              </a:ext>
            </a:extLst>
          </p:cNvPr>
          <p:cNvSpPr>
            <a:spLocks noGrp="1"/>
          </p:cNvSpPr>
          <p:nvPr>
            <p:ph type="title" idx="4294967295"/>
          </p:nvPr>
        </p:nvSpPr>
        <p:spPr>
          <a:xfrm>
            <a:off x="976261" y="-925019"/>
            <a:ext cx="7029878" cy="760139"/>
          </a:xfrm>
        </p:spPr>
        <p:txBody>
          <a:bodyPr spcFirstLastPara="1" wrap="square" lIns="91425" tIns="91425" rIns="91425" bIns="91425" anchor="b" anchorCtr="0">
            <a:noAutofit/>
          </a:bodyPr>
          <a:lstStyle/>
          <a:p>
            <a:pPr algn="ctr"/>
            <a:r>
              <a:rPr lang="en-US" dirty="0">
                <a:latin typeface="Bodoni MT Condensed" panose="02070606080606020203" pitchFamily="18" charset="0"/>
              </a:rPr>
              <a:t>Andy Warhol Art </a:t>
            </a:r>
          </a:p>
        </p:txBody>
      </p:sp>
      <p:pic>
        <p:nvPicPr>
          <p:cNvPr id="151" name="Google Shape;151;p19" descr="s01sconwar"/>
          <p:cNvPicPr preferRelativeResize="0"/>
          <p:nvPr/>
        </p:nvPicPr>
        <p:blipFill rotWithShape="1">
          <a:blip r:embed="rId3">
            <a:alphaModFix/>
          </a:blip>
          <a:srcRect/>
          <a:stretch/>
        </p:blipFill>
        <p:spPr>
          <a:xfrm>
            <a:off x="492700" y="298177"/>
            <a:ext cx="2332666" cy="1939384"/>
          </a:xfrm>
          <a:prstGeom prst="rect">
            <a:avLst/>
          </a:prstGeom>
          <a:noFill/>
          <a:ln>
            <a:solidFill>
              <a:srgbClr val="000000"/>
            </a:solidFill>
          </a:ln>
        </p:spPr>
      </p:pic>
      <p:pic>
        <p:nvPicPr>
          <p:cNvPr id="155" name="Google Shape;155;p19" descr="baldeagle"/>
          <p:cNvPicPr preferRelativeResize="0"/>
          <p:nvPr/>
        </p:nvPicPr>
        <p:blipFill rotWithShape="1">
          <a:blip r:embed="rId4">
            <a:alphaModFix/>
          </a:blip>
          <a:srcRect/>
          <a:stretch/>
        </p:blipFill>
        <p:spPr>
          <a:xfrm>
            <a:off x="3047722" y="298177"/>
            <a:ext cx="1452419" cy="1416106"/>
          </a:xfrm>
          <a:prstGeom prst="rect">
            <a:avLst/>
          </a:prstGeom>
          <a:noFill/>
          <a:ln>
            <a:solidFill>
              <a:srgbClr val="000000"/>
            </a:solidFill>
          </a:ln>
        </p:spPr>
      </p:pic>
      <p:pic>
        <p:nvPicPr>
          <p:cNvPr id="159" name="Google Shape;159;p19" descr="panda"/>
          <p:cNvPicPr preferRelativeResize="0"/>
          <p:nvPr/>
        </p:nvPicPr>
        <p:blipFill rotWithShape="1">
          <a:blip r:embed="rId5">
            <a:alphaModFix/>
          </a:blip>
          <a:srcRect/>
          <a:stretch/>
        </p:blipFill>
        <p:spPr>
          <a:xfrm>
            <a:off x="4814255" y="298177"/>
            <a:ext cx="1055178" cy="1007694"/>
          </a:xfrm>
          <a:prstGeom prst="rect">
            <a:avLst/>
          </a:prstGeom>
          <a:noFill/>
          <a:ln>
            <a:solidFill>
              <a:srgbClr val="000000"/>
            </a:solidFill>
          </a:ln>
        </p:spPr>
      </p:pic>
      <p:pic>
        <p:nvPicPr>
          <p:cNvPr id="154" name="Google Shape;154;p19" descr="tiger"/>
          <p:cNvPicPr preferRelativeResize="0"/>
          <p:nvPr/>
        </p:nvPicPr>
        <p:blipFill rotWithShape="1">
          <a:blip r:embed="rId6">
            <a:alphaModFix/>
          </a:blip>
          <a:srcRect/>
          <a:stretch/>
        </p:blipFill>
        <p:spPr>
          <a:xfrm>
            <a:off x="4647068" y="1565219"/>
            <a:ext cx="1222365" cy="1198395"/>
          </a:xfrm>
          <a:prstGeom prst="rect">
            <a:avLst/>
          </a:prstGeom>
          <a:noFill/>
          <a:ln>
            <a:solidFill>
              <a:srgbClr val="000000"/>
            </a:solidFill>
          </a:ln>
        </p:spPr>
      </p:pic>
      <p:pic>
        <p:nvPicPr>
          <p:cNvPr id="150" name="Google Shape;150;p19" descr="1921"/>
          <p:cNvPicPr preferRelativeResize="0"/>
          <p:nvPr/>
        </p:nvPicPr>
        <p:blipFill rotWithShape="1">
          <a:blip r:embed="rId7">
            <a:alphaModFix/>
          </a:blip>
          <a:srcRect/>
          <a:stretch/>
        </p:blipFill>
        <p:spPr>
          <a:xfrm>
            <a:off x="6165388" y="298177"/>
            <a:ext cx="2406565" cy="3008377"/>
          </a:xfrm>
          <a:prstGeom prst="rect">
            <a:avLst/>
          </a:prstGeom>
          <a:noFill/>
          <a:ln>
            <a:solidFill>
              <a:srgbClr val="000000"/>
            </a:solidFill>
          </a:ln>
        </p:spPr>
      </p:pic>
      <p:pic>
        <p:nvPicPr>
          <p:cNvPr id="156" name="Google Shape;156;p19" descr="zebra"/>
          <p:cNvPicPr preferRelativeResize="0"/>
          <p:nvPr/>
        </p:nvPicPr>
        <p:blipFill rotWithShape="1">
          <a:blip r:embed="rId8">
            <a:alphaModFix/>
          </a:blip>
          <a:srcRect/>
          <a:stretch/>
        </p:blipFill>
        <p:spPr>
          <a:xfrm>
            <a:off x="478476" y="3580323"/>
            <a:ext cx="1398559" cy="1328630"/>
          </a:xfrm>
          <a:prstGeom prst="rect">
            <a:avLst/>
          </a:prstGeom>
          <a:noFill/>
          <a:ln>
            <a:solidFill>
              <a:srgbClr val="000000"/>
            </a:solidFill>
          </a:ln>
        </p:spPr>
      </p:pic>
      <p:pic>
        <p:nvPicPr>
          <p:cNvPr id="158" name="Google Shape;158;p19" descr="elephant"/>
          <p:cNvPicPr preferRelativeResize="0"/>
          <p:nvPr/>
        </p:nvPicPr>
        <p:blipFill rotWithShape="1">
          <a:blip r:embed="rId9">
            <a:alphaModFix/>
          </a:blip>
          <a:srcRect/>
          <a:stretch/>
        </p:blipFill>
        <p:spPr>
          <a:xfrm>
            <a:off x="2136060" y="3546667"/>
            <a:ext cx="1376047" cy="1362286"/>
          </a:xfrm>
          <a:prstGeom prst="rect">
            <a:avLst/>
          </a:prstGeom>
          <a:noFill/>
          <a:ln>
            <a:solidFill>
              <a:srgbClr val="000000"/>
            </a:solidFill>
          </a:ln>
        </p:spPr>
      </p:pic>
      <p:pic>
        <p:nvPicPr>
          <p:cNvPr id="152" name="Google Shape;152;p19" descr="B000002G7C"/>
          <p:cNvPicPr preferRelativeResize="0"/>
          <p:nvPr/>
        </p:nvPicPr>
        <p:blipFill rotWithShape="1">
          <a:blip r:embed="rId10">
            <a:alphaModFix/>
          </a:blip>
          <a:srcRect/>
          <a:stretch/>
        </p:blipFill>
        <p:spPr>
          <a:xfrm>
            <a:off x="3930786" y="2989091"/>
            <a:ext cx="1938647" cy="1919862"/>
          </a:xfrm>
          <a:prstGeom prst="rect">
            <a:avLst/>
          </a:prstGeom>
          <a:noFill/>
          <a:ln>
            <a:solidFill>
              <a:srgbClr val="000000"/>
            </a:solidFill>
          </a:ln>
        </p:spPr>
      </p:pic>
      <p:pic>
        <p:nvPicPr>
          <p:cNvPr id="157" name="Google Shape;157;p19" descr="frog"/>
          <p:cNvPicPr preferRelativeResize="0"/>
          <p:nvPr/>
        </p:nvPicPr>
        <p:blipFill rotWithShape="1">
          <a:blip r:embed="rId11">
            <a:alphaModFix/>
          </a:blip>
          <a:srcRect/>
          <a:stretch/>
        </p:blipFill>
        <p:spPr>
          <a:xfrm>
            <a:off x="7131651" y="3547869"/>
            <a:ext cx="1440302" cy="1361084"/>
          </a:xfrm>
          <a:prstGeom prst="rect">
            <a:avLst/>
          </a:prstGeom>
          <a:noFill/>
          <a:ln>
            <a:solidFill>
              <a:srgbClr val="000000"/>
            </a:solidFill>
          </a:ln>
        </p:spPr>
      </p:pic>
      <p:sp>
        <p:nvSpPr>
          <p:cNvPr id="13" name="Google Shape;1577;p14">
            <a:extLst>
              <a:ext uri="{FF2B5EF4-FFF2-40B4-BE49-F238E27FC236}">
                <a16:creationId xmlns:a16="http://schemas.microsoft.com/office/drawing/2014/main" id="{526D3789-DF5C-9175-A68C-4C9170633C99}"/>
              </a:ext>
            </a:extLst>
          </p:cNvPr>
          <p:cNvSpPr txBox="1">
            <a:spLocks/>
          </p:cNvSpPr>
          <p:nvPr/>
        </p:nvSpPr>
        <p:spPr>
          <a:xfrm>
            <a:off x="8811000" y="0"/>
            <a:ext cx="333000" cy="393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Bangers"/>
                <a:ea typeface="Bangers"/>
                <a:cs typeface="Bangers"/>
                <a:sym typeface="Bangers"/>
              </a:defRPr>
            </a:lvl9pPr>
          </a:lstStyle>
          <a:p>
            <a:pPr algn="ctr"/>
            <a:fld id="{00000000-1234-1234-1234-123412341234}" type="slidenum">
              <a:rPr lang="en" sz="1000" smtClean="0">
                <a:solidFill>
                  <a:srgbClr val="000000"/>
                </a:solidFill>
                <a:latin typeface="Calibri Light" panose="020F0302020204030204" pitchFamily="34" charset="0"/>
                <a:cs typeface="Calibri Light" panose="020F0302020204030204" pitchFamily="34" charset="0"/>
              </a:rPr>
              <a:pPr algn="ctr"/>
              <a:t>9</a:t>
            </a:fld>
            <a:endParaRPr lang="en" sz="100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1000"/>
                                        <p:tgtEl>
                                          <p:spTgt spid="154"/>
                                        </p:tgtEl>
                                      </p:cBhvr>
                                    </p:animEffect>
                                  </p:childTnLst>
                                </p:cTn>
                              </p:par>
                              <p:par>
                                <p:cTn id="23" presetID="10"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1000"/>
                                        <p:tgtEl>
                                          <p:spTgt spid="155"/>
                                        </p:tgtEl>
                                      </p:cBhvr>
                                    </p:animEffect>
                                  </p:childTnLst>
                                </p:cTn>
                              </p:par>
                              <p:par>
                                <p:cTn id="26" presetID="10" presetClass="entr" presetSubtype="0" fill="hold" nodeType="with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1000"/>
                                        <p:tgtEl>
                                          <p:spTgt spid="157"/>
                                        </p:tgtEl>
                                      </p:cBhvr>
                                    </p:animEffect>
                                  </p:childTnLst>
                                </p:cTn>
                              </p:par>
                              <p:par>
                                <p:cTn id="29" presetID="10" presetClass="entr" presetSubtype="0" fill="hold"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fade">
                                      <p:cBhvr>
                                        <p:cTn id="31" dur="1000"/>
                                        <p:tgtEl>
                                          <p:spTgt spid="158"/>
                                        </p:tgtEl>
                                      </p:cBhvr>
                                    </p:animEffect>
                                  </p:childTnLst>
                                </p:cTn>
                              </p:par>
                              <p:par>
                                <p:cTn id="32" presetID="10" presetClass="entr" presetSubtype="0" fill="hold" nodeType="with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fade">
                                      <p:cBhvr>
                                        <p:cTn id="34" dur="1000"/>
                                        <p:tgtEl>
                                          <p:spTgt spid="159"/>
                                        </p:tgtEl>
                                      </p:cBhvr>
                                    </p:animEffect>
                                  </p:childTnLst>
                                </p:cTn>
                              </p:par>
                              <p:par>
                                <p:cTn id="35" presetID="10" presetClass="entr" presetSubtype="0" fill="hold" nodeType="with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achimo template">
  <a:themeElements>
    <a:clrScheme name="Custom 347">
      <a:dk1>
        <a:srgbClr val="000000"/>
      </a:dk1>
      <a:lt1>
        <a:srgbClr val="FFFFFF"/>
      </a:lt1>
      <a:dk2>
        <a:srgbClr val="7A868B"/>
      </a:dk2>
      <a:lt2>
        <a:srgbClr val="D5DEE2"/>
      </a:lt2>
      <a:accent1>
        <a:srgbClr val="FF4026"/>
      </a:accent1>
      <a:accent2>
        <a:srgbClr val="FFA300"/>
      </a:accent2>
      <a:accent3>
        <a:srgbClr val="FAD900"/>
      </a:accent3>
      <a:accent4>
        <a:srgbClr val="A6CD02"/>
      </a:accent4>
      <a:accent5>
        <a:srgbClr val="35C4CA"/>
      </a:accent5>
      <a:accent6>
        <a:srgbClr val="00A7EB"/>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1769</Words>
  <Application>Microsoft Office PowerPoint</Application>
  <PresentationFormat>On-screen Show (16:9)</PresentationFormat>
  <Paragraphs>160</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Merriweather</vt:lpstr>
      <vt:lpstr>Sniglet</vt:lpstr>
      <vt:lpstr>Bangers</vt:lpstr>
      <vt:lpstr>Bodoni MT Condensed</vt:lpstr>
      <vt:lpstr>Arial</vt:lpstr>
      <vt:lpstr>Calibri Light</vt:lpstr>
      <vt:lpstr>Wingdings</vt:lpstr>
      <vt:lpstr>Amatic SC</vt:lpstr>
      <vt:lpstr>Jachimo template</vt:lpstr>
      <vt:lpstr>Introduction to Argument Analysis  Part 5: Art as Argument, Visual Rhetoric, and OPTIC</vt:lpstr>
      <vt:lpstr>Goals!</vt:lpstr>
      <vt:lpstr>But First… What even IS art? As in, what would you consider to be ‘art’?</vt:lpstr>
      <vt:lpstr>4</vt:lpstr>
      <vt:lpstr>Art List</vt:lpstr>
      <vt:lpstr>Defining </vt:lpstr>
      <vt:lpstr>POP ART: The Original Challenger</vt:lpstr>
      <vt:lpstr>Andy Warhol (1928-1987)</vt:lpstr>
      <vt:lpstr>Andy Warhol Art </vt:lpstr>
      <vt:lpstr>Art (as Poetry) as Argument</vt:lpstr>
      <vt:lpstr>Example: W.H. Auden’s “Unknown Citizen”</vt:lpstr>
      <vt:lpstr>So what’s the critique?</vt:lpstr>
      <vt:lpstr>Political Criticism</vt:lpstr>
      <vt:lpstr>Political Criticism (continued)</vt:lpstr>
      <vt:lpstr>Rhetoric: In visual Form</vt:lpstr>
      <vt:lpstr>Remembering that Work TYPE Matters:</vt:lpstr>
      <vt:lpstr>Art As Argument: ‘OPTIC’</vt:lpstr>
      <vt:lpstr>Visual Rhetoric:</vt:lpstr>
      <vt:lpstr>STREET ART: A Modern Countercultural movement </vt:lpstr>
      <vt:lpstr>Zeus: Street Artist</vt:lpstr>
      <vt:lpstr>Space Invader </vt:lpstr>
      <vt:lpstr>Swoon</vt:lpstr>
      <vt:lpstr>Shepard Fairey</vt:lpstr>
      <vt:lpstr>Banksy</vt:lpstr>
      <vt:lpstr>Fairey: The Obama Hope Poster</vt:lpstr>
      <vt:lpstr>Why so Prolific?</vt:lpstr>
      <vt:lpstr>Constantly Reworked (through Today)</vt:lpstr>
      <vt:lpstr>Commodification</vt:lpstr>
      <vt:lpstr>What does it mean?!</vt:lpstr>
      <vt:lpstr>When Analyzing Art:  Great THings to Consider</vt:lpstr>
      <vt:lpstr>Sample:  Analyze  some Art!</vt:lpstr>
      <vt:lpstr>One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Argument Analysis  Part 6: Art as Argument, Visual Rhetoric, and OPTIC</dc:title>
  <dc:creator>Dara Ramos</dc:creator>
  <cp:lastModifiedBy>Dara Ramos</cp:lastModifiedBy>
  <cp:revision>37</cp:revision>
  <dcterms:modified xsi:type="dcterms:W3CDTF">2022-08-22T23:40:25Z</dcterms:modified>
</cp:coreProperties>
</file>