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3"/>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8" r:id="rId17"/>
    <p:sldId id="273" r:id="rId18"/>
    <p:sldId id="274" r:id="rId19"/>
    <p:sldId id="275" r:id="rId20"/>
    <p:sldId id="276" r:id="rId21"/>
    <p:sldId id="277" r:id="rId22"/>
  </p:sldIdLst>
  <p:sldSz cx="9144000" cy="5143500" type="screen16x9"/>
  <p:notesSz cx="6858000" cy="9144000"/>
  <p:embeddedFontLst>
    <p:embeddedFont>
      <p:font typeface="Bodoni MT Condensed" panose="02070606080606020203" pitchFamily="18" charset="0"/>
      <p:regular r:id="rId24"/>
      <p:bold r:id="rId25"/>
      <p:italic r:id="rId26"/>
      <p:boldItalic r:id="rId27"/>
    </p:embeddedFont>
    <p:embeddedFont>
      <p:font typeface="Calibri Light" panose="020F0302020204030204" pitchFamily="34" charset="0"/>
      <p:regular r:id="rId28"/>
      <p:italic r:id="rId29"/>
    </p:embeddedFont>
    <p:embeddedFont>
      <p:font typeface="Merriweather" panose="00000500000000000000" pitchFamily="2" charset="0"/>
      <p:regular r:id="rId30"/>
    </p:embeddedFont>
    <p:embeddedFont>
      <p:font typeface="Patrick Hand SC" panose="00000500000000000000" pitchFamily="2" charset="0"/>
      <p:regular r:id="rId31"/>
    </p:embeddedFont>
    <p:embeddedFont>
      <p:font typeface="Sniglet"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A6FA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473" autoAdjust="0"/>
  </p:normalViewPr>
  <p:slideViewPr>
    <p:cSldViewPr snapToGrid="0">
      <p:cViewPr varScale="1">
        <p:scale>
          <a:sx n="126" d="100"/>
          <a:sy n="126" d="100"/>
        </p:scale>
        <p:origin x="792" y="120"/>
      </p:cViewPr>
      <p:guideLst/>
    </p:cSldViewPr>
  </p:slideViewPr>
  <p:outlineViewPr>
    <p:cViewPr>
      <p:scale>
        <a:sx n="33" d="100"/>
        <a:sy n="33" d="100"/>
      </p:scale>
      <p:origin x="0" y="-88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a Ramos" userId="07294a4c1f1f07d6" providerId="LiveId" clId="{D4F89EB7-28B2-4D2B-B996-9318C78EC8B5}"/>
    <pc:docChg chg="modSld">
      <pc:chgData name="Dara Ramos" userId="07294a4c1f1f07d6" providerId="LiveId" clId="{D4F89EB7-28B2-4D2B-B996-9318C78EC8B5}" dt="2022-08-22T23:41:38.138" v="4" actId="12"/>
      <pc:docMkLst>
        <pc:docMk/>
      </pc:docMkLst>
      <pc:sldChg chg="modSp mod">
        <pc:chgData name="Dara Ramos" userId="07294a4c1f1f07d6" providerId="LiveId" clId="{D4F89EB7-28B2-4D2B-B996-9318C78EC8B5}" dt="2022-08-22T23:40:51.626" v="0" actId="12"/>
        <pc:sldMkLst>
          <pc:docMk/>
          <pc:sldMk cId="0" sldId="259"/>
        </pc:sldMkLst>
        <pc:spChg chg="mod">
          <ac:chgData name="Dara Ramos" userId="07294a4c1f1f07d6" providerId="LiveId" clId="{D4F89EB7-28B2-4D2B-B996-9318C78EC8B5}" dt="2022-08-22T23:40:51.626" v="0" actId="12"/>
          <ac:spMkLst>
            <pc:docMk/>
            <pc:sldMk cId="0" sldId="259"/>
            <ac:spMk id="72" creationId="{00000000-0000-0000-0000-000000000000}"/>
          </ac:spMkLst>
        </pc:spChg>
      </pc:sldChg>
      <pc:sldChg chg="modSp mod">
        <pc:chgData name="Dara Ramos" userId="07294a4c1f1f07d6" providerId="LiveId" clId="{D4F89EB7-28B2-4D2B-B996-9318C78EC8B5}" dt="2022-08-22T23:41:10.472" v="1" actId="12"/>
        <pc:sldMkLst>
          <pc:docMk/>
          <pc:sldMk cId="0" sldId="264"/>
        </pc:sldMkLst>
        <pc:spChg chg="mod">
          <ac:chgData name="Dara Ramos" userId="07294a4c1f1f07d6" providerId="LiveId" clId="{D4F89EB7-28B2-4D2B-B996-9318C78EC8B5}" dt="2022-08-22T23:41:10.472" v="1" actId="12"/>
          <ac:spMkLst>
            <pc:docMk/>
            <pc:sldMk cId="0" sldId="264"/>
            <ac:spMk id="113" creationId="{00000000-0000-0000-0000-000000000000}"/>
          </ac:spMkLst>
        </pc:spChg>
      </pc:sldChg>
      <pc:sldChg chg="modSp mod">
        <pc:chgData name="Dara Ramos" userId="07294a4c1f1f07d6" providerId="LiveId" clId="{D4F89EB7-28B2-4D2B-B996-9318C78EC8B5}" dt="2022-08-22T23:41:18.261" v="2" actId="12"/>
        <pc:sldMkLst>
          <pc:docMk/>
          <pc:sldMk cId="0" sldId="267"/>
        </pc:sldMkLst>
        <pc:spChg chg="mod">
          <ac:chgData name="Dara Ramos" userId="07294a4c1f1f07d6" providerId="LiveId" clId="{D4F89EB7-28B2-4D2B-B996-9318C78EC8B5}" dt="2022-08-22T23:41:18.261" v="2" actId="12"/>
          <ac:spMkLst>
            <pc:docMk/>
            <pc:sldMk cId="0" sldId="267"/>
            <ac:spMk id="9" creationId="{E854BD80-64DC-62A7-E4A1-BB421F6F9967}"/>
          </ac:spMkLst>
        </pc:spChg>
      </pc:sldChg>
      <pc:sldChg chg="modSp mod">
        <pc:chgData name="Dara Ramos" userId="07294a4c1f1f07d6" providerId="LiveId" clId="{D4F89EB7-28B2-4D2B-B996-9318C78EC8B5}" dt="2022-08-22T23:41:25.863" v="3" actId="12"/>
        <pc:sldMkLst>
          <pc:docMk/>
          <pc:sldMk cId="0" sldId="270"/>
        </pc:sldMkLst>
        <pc:spChg chg="mod">
          <ac:chgData name="Dara Ramos" userId="07294a4c1f1f07d6" providerId="LiveId" clId="{D4F89EB7-28B2-4D2B-B996-9318C78EC8B5}" dt="2022-08-22T23:41:25.863" v="3" actId="12"/>
          <ac:spMkLst>
            <pc:docMk/>
            <pc:sldMk cId="0" sldId="270"/>
            <ac:spMk id="9" creationId="{860C5EC7-90F6-79DD-1FFD-27AA7D56D6EA}"/>
          </ac:spMkLst>
        </pc:spChg>
      </pc:sldChg>
      <pc:sldChg chg="modSp mod">
        <pc:chgData name="Dara Ramos" userId="07294a4c1f1f07d6" providerId="LiveId" clId="{D4F89EB7-28B2-4D2B-B996-9318C78EC8B5}" dt="2022-08-22T23:41:38.138" v="4" actId="12"/>
        <pc:sldMkLst>
          <pc:docMk/>
          <pc:sldMk cId="0" sldId="273"/>
        </pc:sldMkLst>
        <pc:spChg chg="mod">
          <ac:chgData name="Dara Ramos" userId="07294a4c1f1f07d6" providerId="LiveId" clId="{D4F89EB7-28B2-4D2B-B996-9318C78EC8B5}" dt="2022-08-22T23:41:38.138" v="4" actId="12"/>
          <ac:spMkLst>
            <pc:docMk/>
            <pc:sldMk cId="0" sldId="273"/>
            <ac:spMk id="1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4a784d4b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4a784d4b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4a784d4b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4a784d4b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4a784d4b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4a784d4b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4a784d4b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4a784d4b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4a784d4b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4a784d4b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4a784d4b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e4a784d4b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4a784d4b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e4a784d4b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230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4a784d4b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e4a784d4b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e4a784d4b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e4a784d4b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4a784d4b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4a784d4b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b="0"/>
            </a:lvl1pPr>
            <a:lvl2pPr lvl="1">
              <a:spcBef>
                <a:spcPts val="0"/>
              </a:spcBef>
              <a:spcAft>
                <a:spcPts val="0"/>
              </a:spcAft>
              <a:buSzPts val="6000"/>
              <a:buNone/>
              <a:defRPr sz="6000" b="0"/>
            </a:lvl2pPr>
            <a:lvl3pPr lvl="2">
              <a:spcBef>
                <a:spcPts val="0"/>
              </a:spcBef>
              <a:spcAft>
                <a:spcPts val="0"/>
              </a:spcAft>
              <a:buSzPts val="6000"/>
              <a:buNone/>
              <a:defRPr sz="6000" b="0"/>
            </a:lvl3pPr>
            <a:lvl4pPr lvl="3">
              <a:spcBef>
                <a:spcPts val="0"/>
              </a:spcBef>
              <a:spcAft>
                <a:spcPts val="0"/>
              </a:spcAft>
              <a:buSzPts val="6000"/>
              <a:buNone/>
              <a:defRPr sz="6000" b="0"/>
            </a:lvl4pPr>
            <a:lvl5pPr lvl="4">
              <a:spcBef>
                <a:spcPts val="0"/>
              </a:spcBef>
              <a:spcAft>
                <a:spcPts val="0"/>
              </a:spcAft>
              <a:buSzPts val="6000"/>
              <a:buNone/>
              <a:defRPr sz="6000" b="0"/>
            </a:lvl5pPr>
            <a:lvl6pPr lvl="5">
              <a:spcBef>
                <a:spcPts val="0"/>
              </a:spcBef>
              <a:spcAft>
                <a:spcPts val="0"/>
              </a:spcAft>
              <a:buSzPts val="6000"/>
              <a:buNone/>
              <a:defRPr sz="6000" b="0"/>
            </a:lvl6pPr>
            <a:lvl7pPr lvl="6">
              <a:spcBef>
                <a:spcPts val="0"/>
              </a:spcBef>
              <a:spcAft>
                <a:spcPts val="0"/>
              </a:spcAft>
              <a:buSzPts val="6000"/>
              <a:buNone/>
              <a:defRPr sz="6000" b="0"/>
            </a:lvl7pPr>
            <a:lvl8pPr lvl="7">
              <a:spcBef>
                <a:spcPts val="0"/>
              </a:spcBef>
              <a:spcAft>
                <a:spcPts val="0"/>
              </a:spcAft>
              <a:buSzPts val="6000"/>
              <a:buNone/>
              <a:defRPr sz="6000" b="0"/>
            </a:lvl8pPr>
            <a:lvl9pPr lvl="8">
              <a:spcBef>
                <a:spcPts val="0"/>
              </a:spcBef>
              <a:spcAft>
                <a:spcPts val="0"/>
              </a:spcAft>
              <a:buSzPts val="6000"/>
              <a:buNone/>
              <a:defRPr sz="6000" b="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Image">
  <p:cSld name="BLANK_1">
    <p:bg>
      <p:bgPr>
        <a:solidFill>
          <a:srgbClr val="2A95B7"/>
        </a:solidFill>
        <a:effectLst/>
      </p:bgPr>
    </p:bg>
    <p:spTree>
      <p:nvGrpSpPr>
        <p:cNvPr id="1" name="Shape 42"/>
        <p:cNvGrpSpPr/>
        <p:nvPr/>
      </p:nvGrpSpPr>
      <p:grpSpPr>
        <a:xfrm>
          <a:off x="0" y="0"/>
          <a:ext cx="0" cy="0"/>
          <a:chOff x="0" y="0"/>
          <a:chExt cx="0" cy="0"/>
        </a:xfrm>
      </p:grpSpPr>
      <p:pic>
        <p:nvPicPr>
          <p:cNvPr id="43" name="Google Shape;43;p11"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11"/>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3" name="Google Shape;13;p3"/>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4" name="Google Shape;14;p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a:p>
        </p:txBody>
      </p:sp>
      <p:sp>
        <p:nvSpPr>
          <p:cNvPr id="17" name="Google Shape;17;p4"/>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2A95B7"/>
                </a:solidFill>
                <a:latin typeface="Patrick Hand SC"/>
                <a:ea typeface="Patrick Hand SC"/>
                <a:cs typeface="Patrick Hand SC"/>
                <a:sym typeface="Patrick Hand SC"/>
              </a:rPr>
              <a:t>“</a:t>
            </a:r>
            <a:endParaRPr sz="9600">
              <a:solidFill>
                <a:srgbClr val="2A95B7"/>
              </a:solidFill>
              <a:latin typeface="Patrick Hand SC"/>
              <a:ea typeface="Patrick Hand SC"/>
              <a:cs typeface="Patrick Hand SC"/>
              <a:sym typeface="Patrick Hand SC"/>
            </a:endParaRPr>
          </a:p>
        </p:txBody>
      </p:sp>
      <p:sp>
        <p:nvSpPr>
          <p:cNvPr id="18" name="Google Shape;18;p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2" name="Google Shape;22;p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6" name="Google Shape;26;p6"/>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7"/>
          <p:cNvSpPr txBox="1">
            <a:spLocks noGrp="1"/>
          </p:cNvSpPr>
          <p:nvPr>
            <p:ph type="body" idx="1"/>
          </p:nvPr>
        </p:nvSpPr>
        <p:spPr>
          <a:xfrm>
            <a:off x="108185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342530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body" idx="3"/>
          </p:nvPr>
        </p:nvSpPr>
        <p:spPr>
          <a:xfrm>
            <a:off x="5768751"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8"/>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1604425" y="3720500"/>
            <a:ext cx="5935200" cy="519600"/>
          </a:xfrm>
          <a:prstGeom prst="rect">
            <a:avLst/>
          </a:prstGeom>
        </p:spPr>
        <p:txBody>
          <a:bodyPr spcFirstLastPara="1" wrap="square" lIns="91425" tIns="91425" rIns="91425" bIns="91425" anchor="b" anchorCtr="0">
            <a:noAutofit/>
          </a:bodyPr>
          <a:lstStyle>
            <a:lvl1pPr marL="457200" lvl="0" indent="-228600" algn="ctr">
              <a:spcBef>
                <a:spcPts val="360"/>
              </a:spcBef>
              <a:spcAft>
                <a:spcPts val="0"/>
              </a:spcAft>
              <a:buSzPts val="1800"/>
              <a:buNone/>
              <a:defRPr sz="1800">
                <a:solidFill>
                  <a:srgbClr val="2A95B7"/>
                </a:solidFill>
              </a:defRPr>
            </a:lvl1pPr>
          </a:lstStyle>
          <a:p>
            <a:endParaRPr/>
          </a:p>
        </p:txBody>
      </p:sp>
      <p:sp>
        <p:nvSpPr>
          <p:cNvPr id="39" name="Google Shape;39;p9"/>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1pPr>
            <a:lvl2pPr lvl="1">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2pPr>
            <a:lvl3pPr lvl="2">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3pPr>
            <a:lvl4pPr lvl="3">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4pPr>
            <a:lvl5pPr lvl="4">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5pPr>
            <a:lvl6pPr lvl="5">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6pPr>
            <a:lvl7pPr lvl="6">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7pPr>
            <a:lvl8pPr lvl="7">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8pPr>
            <a:lvl9pPr lvl="8">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lvl1pPr lvl="0" algn="r">
              <a:buNone/>
              <a:defRPr sz="1100">
                <a:solidFill>
                  <a:srgbClr val="FFFFFF"/>
                </a:solidFill>
                <a:latin typeface="Sniglet"/>
                <a:ea typeface="Sniglet"/>
                <a:cs typeface="Sniglet"/>
                <a:sym typeface="Sniglet"/>
              </a:defRPr>
            </a:lvl1pPr>
            <a:lvl2pPr lvl="1" algn="r">
              <a:buNone/>
              <a:defRPr sz="1100">
                <a:solidFill>
                  <a:srgbClr val="FFFFFF"/>
                </a:solidFill>
                <a:latin typeface="Sniglet"/>
                <a:ea typeface="Sniglet"/>
                <a:cs typeface="Sniglet"/>
                <a:sym typeface="Sniglet"/>
              </a:defRPr>
            </a:lvl2pPr>
            <a:lvl3pPr lvl="2" algn="r">
              <a:buNone/>
              <a:defRPr sz="1100">
                <a:solidFill>
                  <a:srgbClr val="FFFFFF"/>
                </a:solidFill>
                <a:latin typeface="Sniglet"/>
                <a:ea typeface="Sniglet"/>
                <a:cs typeface="Sniglet"/>
                <a:sym typeface="Sniglet"/>
              </a:defRPr>
            </a:lvl3pPr>
            <a:lvl4pPr lvl="3" algn="r">
              <a:buNone/>
              <a:defRPr sz="1100">
                <a:solidFill>
                  <a:srgbClr val="FFFFFF"/>
                </a:solidFill>
                <a:latin typeface="Sniglet"/>
                <a:ea typeface="Sniglet"/>
                <a:cs typeface="Sniglet"/>
                <a:sym typeface="Sniglet"/>
              </a:defRPr>
            </a:lvl4pPr>
            <a:lvl5pPr lvl="4" algn="r">
              <a:buNone/>
              <a:defRPr sz="1100">
                <a:solidFill>
                  <a:srgbClr val="FFFFFF"/>
                </a:solidFill>
                <a:latin typeface="Sniglet"/>
                <a:ea typeface="Sniglet"/>
                <a:cs typeface="Sniglet"/>
                <a:sym typeface="Sniglet"/>
              </a:defRPr>
            </a:lvl5pPr>
            <a:lvl6pPr lvl="5" algn="r">
              <a:buNone/>
              <a:defRPr sz="1100">
                <a:solidFill>
                  <a:srgbClr val="FFFFFF"/>
                </a:solidFill>
                <a:latin typeface="Sniglet"/>
                <a:ea typeface="Sniglet"/>
                <a:cs typeface="Sniglet"/>
                <a:sym typeface="Sniglet"/>
              </a:defRPr>
            </a:lvl6pPr>
            <a:lvl7pPr lvl="6" algn="r">
              <a:buNone/>
              <a:defRPr sz="1100">
                <a:solidFill>
                  <a:srgbClr val="FFFFFF"/>
                </a:solidFill>
                <a:latin typeface="Sniglet"/>
                <a:ea typeface="Sniglet"/>
                <a:cs typeface="Sniglet"/>
                <a:sym typeface="Sniglet"/>
              </a:defRPr>
            </a:lvl7pPr>
            <a:lvl8pPr lvl="7" algn="r">
              <a:buNone/>
              <a:defRPr sz="1100">
                <a:solidFill>
                  <a:srgbClr val="FFFFFF"/>
                </a:solidFill>
                <a:latin typeface="Sniglet"/>
                <a:ea typeface="Sniglet"/>
                <a:cs typeface="Sniglet"/>
                <a:sym typeface="Sniglet"/>
              </a:defRPr>
            </a:lvl8pPr>
            <a:lvl9pPr lvl="8" algn="r">
              <a:buNone/>
              <a:defRPr sz="1100">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1612325" y="1694282"/>
            <a:ext cx="6029446" cy="1159800"/>
          </a:xfrm>
          <a:prstGeom prst="rect">
            <a:avLst/>
          </a:prstGeom>
        </p:spPr>
        <p:txBody>
          <a:bodyPr spcFirstLastPara="1" wrap="square" lIns="91425" tIns="91425" rIns="91425" bIns="91425" anchor="ctr" anchorCtr="0">
            <a:noAutofit/>
          </a:bodyPr>
          <a:lstStyle/>
          <a:p>
            <a:pPr marL="0" lvl="0" indent="0" algn="ctr" rtl="0">
              <a:lnSpc>
                <a:spcPts val="4500"/>
              </a:lnSpc>
              <a:spcBef>
                <a:spcPts val="0"/>
              </a:spcBef>
              <a:spcAft>
                <a:spcPts val="0"/>
              </a:spcAft>
              <a:buNone/>
            </a:pPr>
            <a:r>
              <a:rPr lang="en" sz="4400" dirty="0">
                <a:solidFill>
                  <a:srgbClr val="CC0000"/>
                </a:solidFill>
                <a:latin typeface="Bodoni MT Condensed" panose="02070606080606020203" pitchFamily="18" charset="0"/>
              </a:rPr>
              <a:t>Recognizing Common Arguments, and Building your Own</a:t>
            </a:r>
            <a:endParaRPr sz="4400" dirty="0">
              <a:solidFill>
                <a:srgbClr val="CC0000"/>
              </a:solidFill>
              <a:latin typeface="Bodoni MT Condensed" panose="02070606080606020203" pitchFamily="18" charset="0"/>
            </a:endParaRPr>
          </a:p>
        </p:txBody>
      </p:sp>
      <p:sp>
        <p:nvSpPr>
          <p:cNvPr id="2" name="TextBox 1">
            <a:extLst>
              <a:ext uri="{FF2B5EF4-FFF2-40B4-BE49-F238E27FC236}">
                <a16:creationId xmlns:a16="http://schemas.microsoft.com/office/drawing/2014/main" id="{3F2FDE1D-E002-7D2B-8097-E4A5DF334907}"/>
              </a:ext>
            </a:extLst>
          </p:cNvPr>
          <p:cNvSpPr txBox="1"/>
          <p:nvPr/>
        </p:nvSpPr>
        <p:spPr>
          <a:xfrm>
            <a:off x="3395781" y="2854082"/>
            <a:ext cx="2462534" cy="430887"/>
          </a:xfrm>
          <a:prstGeom prst="rect">
            <a:avLst/>
          </a:prstGeom>
          <a:noFill/>
        </p:spPr>
        <p:txBody>
          <a:bodyPr wrap="none" rtlCol="0">
            <a:spAutoFit/>
          </a:bodyPr>
          <a:lstStyle/>
          <a:p>
            <a:r>
              <a:rPr lang="en" sz="2200" dirty="0">
                <a:latin typeface="Bodoni MT Condensed" panose="02070606080606020203" pitchFamily="18" charset="0"/>
                <a:ea typeface="Sniglet"/>
                <a:cs typeface="Sniglet"/>
                <a:sym typeface="Sniglet"/>
              </a:rPr>
              <a:t>In Three Common Structures</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6" name="Google Shape;103;p19">
            <a:extLst>
              <a:ext uri="{FF2B5EF4-FFF2-40B4-BE49-F238E27FC236}">
                <a16:creationId xmlns:a16="http://schemas.microsoft.com/office/drawing/2014/main" id="{C1F84F07-A5EE-50B6-3C7D-13A782A0C7F6}"/>
              </a:ext>
            </a:extLst>
          </p:cNvPr>
          <p:cNvSpPr txBox="1">
            <a:spLocks noGrp="1"/>
          </p:cNvSpPr>
          <p:nvPr>
            <p:ph type="title" idx="4294967295"/>
          </p:nvPr>
        </p:nvSpPr>
        <p:spPr>
          <a:xfrm>
            <a:off x="1821600" y="2157816"/>
            <a:ext cx="5500800" cy="628876"/>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4800"/>
              <a:buFont typeface="Patrick Hand SC"/>
              <a:buNone/>
              <a:tabLst/>
              <a:defRPr/>
            </a:pPr>
            <a:r>
              <a:rPr kumimoji="0" lang="en" sz="4000" b="0" i="0" u="none" strike="noStrike" kern="0" cap="none" spc="0" normalizeH="0" baseline="0" noProof="0" dirty="0">
                <a:ln>
                  <a:noFill/>
                </a:ln>
                <a:solidFill>
                  <a:srgbClr val="CC0000"/>
                </a:solidFill>
                <a:effectLst/>
                <a:uLnTx/>
                <a:uFillTx/>
                <a:latin typeface="Bodoni MT Condensed" panose="02070606080606020203" pitchFamily="18" charset="0"/>
                <a:ea typeface="Patrick Hand SC"/>
                <a:cs typeface="Patrick Hand SC"/>
                <a:sym typeface="Patrick Hand SC"/>
              </a:rPr>
              <a:t>#2: Rogerian Method</a:t>
            </a:r>
            <a:endParaRPr kumimoji="0" lang="en-US" sz="4000" b="0" i="0" u="none" strike="noStrike" kern="0" cap="none" spc="0" normalizeH="0" baseline="0" noProof="0" dirty="0">
              <a:ln>
                <a:noFill/>
              </a:ln>
              <a:solidFill>
                <a:srgbClr val="CC0000"/>
              </a:solidFill>
              <a:effectLst/>
              <a:uLnTx/>
              <a:uFillTx/>
              <a:latin typeface="Bodoni MT Condensed" panose="02070606080606020203" pitchFamily="18" charset="0"/>
              <a:ea typeface="Patrick Hand SC"/>
              <a:cs typeface="Patrick Hand SC"/>
              <a:sym typeface="Patrick Hand SC"/>
            </a:endParaRPr>
          </a:p>
        </p:txBody>
      </p:sp>
      <p:sp>
        <p:nvSpPr>
          <p:cNvPr id="7" name="Google Shape;104;p19">
            <a:extLst>
              <a:ext uri="{FF2B5EF4-FFF2-40B4-BE49-F238E27FC236}">
                <a16:creationId xmlns:a16="http://schemas.microsoft.com/office/drawing/2014/main" id="{7D7D9B61-0DCA-6914-6A9D-778EC7283353}"/>
              </a:ext>
            </a:extLst>
          </p:cNvPr>
          <p:cNvSpPr txBox="1">
            <a:spLocks/>
          </p:cNvSpPr>
          <p:nvPr/>
        </p:nvSpPr>
        <p:spPr>
          <a:xfrm>
            <a:off x="1821550" y="2611454"/>
            <a:ext cx="55008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Sniglet"/>
              <a:buNone/>
              <a:defRPr sz="2400" b="0" i="0" u="none" strike="noStrike" cap="none">
                <a:solidFill>
                  <a:schemeClr val="dk2"/>
                </a:solidFill>
                <a:latin typeface="Sniglet"/>
                <a:ea typeface="Sniglet"/>
                <a:cs typeface="Sniglet"/>
                <a:sym typeface="Sniglet"/>
              </a:defRPr>
            </a:lvl1pPr>
            <a:lvl2pPr marL="914400" marR="0" lvl="1"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L="1371600" marR="0" lvl="2"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L="1828800" marR="0" lvl="3"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L="2286000" marR="0" lvl="4"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L="2743200" marR="0" lvl="5"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L="3200400" marR="0" lvl="6"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L="3657600" marR="0" lvl="7"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L="4114800" marR="0" lvl="8"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pPr marL="0" indent="0" algn="ctr">
              <a:lnSpc>
                <a:spcPct val="115000"/>
              </a:lnSpc>
            </a:pPr>
            <a:r>
              <a:rPr lang="en-US" sz="1600">
                <a:solidFill>
                  <a:srgbClr val="000000"/>
                </a:solidFill>
                <a:latin typeface="Calibri Light" panose="020F0302020204030204" pitchFamily="34" charset="0"/>
                <a:cs typeface="Calibri Light" panose="020F0302020204030204" pitchFamily="34" charset="0"/>
              </a:rPr>
              <a:t>See resource handout.</a:t>
            </a:r>
            <a:endParaRPr lang="en-US" sz="1600" dirty="0">
              <a:latin typeface="Calibri Light" panose="020F0302020204030204" pitchFamily="34" charset="0"/>
              <a:cs typeface="Calibri Light" panose="020F0302020204030204" pitchFamily="34" charset="0"/>
            </a:endParaRPr>
          </a:p>
        </p:txBody>
      </p:sp>
      <p:sp>
        <p:nvSpPr>
          <p:cNvPr id="9" name="Google Shape;105;p19">
            <a:extLst>
              <a:ext uri="{FF2B5EF4-FFF2-40B4-BE49-F238E27FC236}">
                <a16:creationId xmlns:a16="http://schemas.microsoft.com/office/drawing/2014/main" id="{7324CA1B-D7BA-815F-01FF-87C434862168}"/>
              </a:ext>
              <a:ext uri="{C183D7F6-B498-43B3-948B-1728B52AA6E4}">
                <adec:decorative xmlns:adec="http://schemas.microsoft.com/office/drawing/2017/decorative" val="1"/>
              </a:ext>
            </a:extLst>
          </p:cNvPr>
          <p:cNvSpPr/>
          <p:nvPr/>
        </p:nvSpPr>
        <p:spPr>
          <a:xfrm>
            <a:off x="4213156" y="1386522"/>
            <a:ext cx="717689" cy="628875"/>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13" name="Google Shape;1577;p14">
            <a:extLst>
              <a:ext uri="{FF2B5EF4-FFF2-40B4-BE49-F238E27FC236}">
                <a16:creationId xmlns:a16="http://schemas.microsoft.com/office/drawing/2014/main" id="{E050E469-FDD6-9553-E1FF-A5B9D9F3EB82}"/>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10</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0" name="Google Shape;54;p13">
            <a:extLst>
              <a:ext uri="{FF2B5EF4-FFF2-40B4-BE49-F238E27FC236}">
                <a16:creationId xmlns:a16="http://schemas.microsoft.com/office/drawing/2014/main" id="{3F7CE96F-6BF4-2A1B-94E6-A018E17A7BE0}"/>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Rogerian Basics</a:t>
            </a:r>
            <a:endParaRPr kumimoji="0" lang="en-US"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endParaRPr>
          </a:p>
        </p:txBody>
      </p:sp>
      <p:sp>
        <p:nvSpPr>
          <p:cNvPr id="8" name="Google Shape;111;p20">
            <a:extLst>
              <a:ext uri="{FF2B5EF4-FFF2-40B4-BE49-F238E27FC236}">
                <a16:creationId xmlns:a16="http://schemas.microsoft.com/office/drawing/2014/main" id="{5D1835E9-7168-7297-37EC-8DD2C869548C}"/>
              </a:ext>
            </a:extLst>
          </p:cNvPr>
          <p:cNvSpPr txBox="1">
            <a:spLocks/>
          </p:cNvSpPr>
          <p:nvPr/>
        </p:nvSpPr>
        <p:spPr>
          <a:xfrm>
            <a:off x="1417516" y="1397229"/>
            <a:ext cx="3019926" cy="2398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1pPr>
            <a:lvl2pPr marL="914400" marR="0" lvl="1"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2pPr>
            <a:lvl3pPr marL="1371600" marR="0" lvl="2"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3pPr>
            <a:lvl4pPr marL="1828800" marR="0" lvl="3"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4pPr>
            <a:lvl5pPr marL="2286000" marR="0" lvl="4"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5pPr>
            <a:lvl6pPr marL="2743200" marR="0" lvl="5"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6pPr>
            <a:lvl7pPr marL="3200400" marR="0" lvl="6"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7pPr>
            <a:lvl8pPr marL="3657600" marR="0" lvl="7" indent="-355600" algn="l" rtl="0">
              <a:lnSpc>
                <a:spcPct val="100000"/>
              </a:lnSpc>
              <a:spcBef>
                <a:spcPts val="0"/>
              </a:spcBef>
              <a:spcAft>
                <a:spcPts val="0"/>
              </a:spcAft>
              <a:buClr>
                <a:srgbClr val="434343"/>
              </a:buClr>
              <a:buSzPts val="2000"/>
              <a:buFont typeface="Sniglet"/>
              <a:buChar char="+"/>
              <a:defRPr sz="2000" b="0" i="0" u="none" strike="noStrike" cap="none">
                <a:solidFill>
                  <a:srgbClr val="434343"/>
                </a:solidFill>
                <a:latin typeface="Sniglet"/>
                <a:ea typeface="Sniglet"/>
                <a:cs typeface="Sniglet"/>
                <a:sym typeface="Sniglet"/>
              </a:defRPr>
            </a:lvl8pPr>
            <a:lvl9pPr marL="4114800" marR="0" lvl="8" indent="-355600" algn="l" rtl="0">
              <a:lnSpc>
                <a:spcPct val="100000"/>
              </a:lnSpc>
              <a:spcBef>
                <a:spcPts val="0"/>
              </a:spcBef>
              <a:spcAft>
                <a:spcPts val="0"/>
              </a:spcAft>
              <a:buClr>
                <a:srgbClr val="434343"/>
              </a:buClr>
              <a:buSzPts val="2000"/>
              <a:buFont typeface="Sniglet"/>
              <a:buChar char="+"/>
              <a:defRPr sz="2000" b="0" i="0" u="none" strike="noStrike" cap="none">
                <a:solidFill>
                  <a:srgbClr val="434343"/>
                </a:solidFill>
                <a:latin typeface="Sniglet"/>
                <a:ea typeface="Sniglet"/>
                <a:cs typeface="Sniglet"/>
                <a:sym typeface="Sniglet"/>
              </a:defRPr>
            </a:lvl9pPr>
          </a:lstStyle>
          <a:p>
            <a:pPr marL="0" lvl="0" indent="0" algn="l" rtl="0">
              <a:spcBef>
                <a:spcPts val="600"/>
              </a:spcBef>
              <a:spcAft>
                <a:spcPts val="0"/>
              </a:spcAft>
              <a:buNone/>
            </a:pPr>
            <a:r>
              <a:rPr lang="en-US" sz="1400" b="1" dirty="0">
                <a:latin typeface="Calibri Light" panose="020F0302020204030204" pitchFamily="34" charset="0"/>
                <a:cs typeface="Calibri Light" panose="020F0302020204030204" pitchFamily="34" charset="0"/>
              </a:rPr>
              <a:t>Structure</a:t>
            </a:r>
          </a:p>
          <a:p>
            <a:pPr marL="0" lvl="0" indent="0" algn="l" rtl="0">
              <a:spcBef>
                <a:spcPts val="600"/>
              </a:spcBef>
              <a:spcAft>
                <a:spcPts val="0"/>
              </a:spcAft>
              <a:buNone/>
            </a:pPr>
            <a:r>
              <a:rPr lang="en-US" sz="1400" i="1" dirty="0">
                <a:latin typeface="Calibri Light" panose="020F0302020204030204" pitchFamily="34" charset="0"/>
                <a:cs typeface="Calibri Light" panose="020F0302020204030204" pitchFamily="34" charset="0"/>
              </a:rPr>
              <a:t>*controversial topics</a:t>
            </a:r>
          </a:p>
          <a:p>
            <a:pPr marL="412750" indent="-285750">
              <a:lnSpc>
                <a:spcPct val="114000"/>
              </a:lnSpc>
              <a:buClr>
                <a:srgbClr val="CC0000"/>
              </a:buClr>
              <a:buSzPct val="14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Introduction</a:t>
            </a:r>
          </a:p>
          <a:p>
            <a:pPr marL="412750" indent="-285750">
              <a:lnSpc>
                <a:spcPct val="114000"/>
              </a:lnSpc>
              <a:spcBef>
                <a:spcPts val="0"/>
              </a:spcBef>
              <a:buClr>
                <a:srgbClr val="CC0000"/>
              </a:buClr>
              <a:buSzPct val="14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Opposing view</a:t>
            </a:r>
          </a:p>
          <a:p>
            <a:pPr marL="412750" indent="-285750">
              <a:lnSpc>
                <a:spcPct val="114000"/>
              </a:lnSpc>
              <a:spcBef>
                <a:spcPts val="0"/>
              </a:spcBef>
              <a:buClr>
                <a:srgbClr val="CC0000"/>
              </a:buClr>
              <a:buSzPct val="14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Established validity</a:t>
            </a:r>
          </a:p>
          <a:p>
            <a:pPr marL="412750" indent="-285750">
              <a:lnSpc>
                <a:spcPct val="114000"/>
              </a:lnSpc>
              <a:spcBef>
                <a:spcPts val="0"/>
              </a:spcBef>
              <a:buClr>
                <a:srgbClr val="CC0000"/>
              </a:buClr>
              <a:buSzPct val="14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Own position</a:t>
            </a:r>
          </a:p>
          <a:p>
            <a:pPr marL="412750" indent="-285750">
              <a:lnSpc>
                <a:spcPct val="114000"/>
              </a:lnSpc>
              <a:spcBef>
                <a:spcPts val="0"/>
              </a:spcBef>
              <a:buClr>
                <a:srgbClr val="CC0000"/>
              </a:buClr>
              <a:buSzPct val="14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Contexts</a:t>
            </a:r>
          </a:p>
          <a:p>
            <a:pPr marL="412750" indent="-285750">
              <a:lnSpc>
                <a:spcPct val="114000"/>
              </a:lnSpc>
              <a:spcBef>
                <a:spcPts val="0"/>
              </a:spcBef>
              <a:buClr>
                <a:srgbClr val="CC0000"/>
              </a:buClr>
              <a:buSzPct val="14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Benefits of reformed view</a:t>
            </a:r>
          </a:p>
        </p:txBody>
      </p:sp>
      <p:sp>
        <p:nvSpPr>
          <p:cNvPr id="9" name="Google Shape;113;p20">
            <a:extLst>
              <a:ext uri="{FF2B5EF4-FFF2-40B4-BE49-F238E27FC236}">
                <a16:creationId xmlns:a16="http://schemas.microsoft.com/office/drawing/2014/main" id="{E854BD80-64DC-62A7-E4A1-BB421F6F9967}"/>
              </a:ext>
            </a:extLst>
          </p:cNvPr>
          <p:cNvSpPr txBox="1">
            <a:spLocks/>
          </p:cNvSpPr>
          <p:nvPr/>
        </p:nvSpPr>
        <p:spPr>
          <a:xfrm>
            <a:off x="4563146" y="1397228"/>
            <a:ext cx="3393600" cy="2869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1pPr>
            <a:lvl2pPr marL="914400" marR="0" lvl="1"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2pPr>
            <a:lvl3pPr marL="1371600" marR="0" lvl="2"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3pPr>
            <a:lvl4pPr marL="1828800" marR="0" lvl="3"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4pPr>
            <a:lvl5pPr marL="2286000" marR="0" lvl="4"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5pPr>
            <a:lvl6pPr marL="2743200" marR="0" lvl="5"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6pPr>
            <a:lvl7pPr marL="3200400" marR="0" lvl="6"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7pPr>
            <a:lvl8pPr marL="3657600" marR="0" lvl="7" indent="-355600" algn="l" rtl="0">
              <a:lnSpc>
                <a:spcPct val="100000"/>
              </a:lnSpc>
              <a:spcBef>
                <a:spcPts val="0"/>
              </a:spcBef>
              <a:spcAft>
                <a:spcPts val="0"/>
              </a:spcAft>
              <a:buClr>
                <a:srgbClr val="434343"/>
              </a:buClr>
              <a:buSzPts val="2000"/>
              <a:buFont typeface="Sniglet"/>
              <a:buChar char="+"/>
              <a:defRPr sz="2000" b="0" i="0" u="none" strike="noStrike" cap="none">
                <a:solidFill>
                  <a:srgbClr val="434343"/>
                </a:solidFill>
                <a:latin typeface="Sniglet"/>
                <a:ea typeface="Sniglet"/>
                <a:cs typeface="Sniglet"/>
                <a:sym typeface="Sniglet"/>
              </a:defRPr>
            </a:lvl8pPr>
            <a:lvl9pPr marL="4114800" marR="0" lvl="8" indent="-355600" algn="l" rtl="0">
              <a:lnSpc>
                <a:spcPct val="100000"/>
              </a:lnSpc>
              <a:spcBef>
                <a:spcPts val="0"/>
              </a:spcBef>
              <a:spcAft>
                <a:spcPts val="0"/>
              </a:spcAft>
              <a:buClr>
                <a:srgbClr val="434343"/>
              </a:buClr>
              <a:buSzPts val="2000"/>
              <a:buFont typeface="Sniglet"/>
              <a:buChar char="+"/>
              <a:defRPr sz="2000" b="0" i="0" u="none" strike="noStrike" cap="none">
                <a:solidFill>
                  <a:srgbClr val="434343"/>
                </a:solidFill>
                <a:latin typeface="Sniglet"/>
                <a:ea typeface="Sniglet"/>
                <a:cs typeface="Sniglet"/>
                <a:sym typeface="Sniglet"/>
              </a:defRPr>
            </a:lvl9pPr>
          </a:lstStyle>
          <a:p>
            <a:pPr marL="0" lvl="0" indent="0" algn="l" rtl="0">
              <a:spcBef>
                <a:spcPts val="600"/>
              </a:spcBef>
              <a:spcAft>
                <a:spcPts val="0"/>
              </a:spcAft>
              <a:buNone/>
            </a:pPr>
            <a:r>
              <a:rPr lang="en-US" sz="1400" b="1" dirty="0">
                <a:latin typeface="Calibri Light" panose="020F0302020204030204" pitchFamily="34" charset="0"/>
                <a:cs typeface="Calibri Light" panose="020F0302020204030204" pitchFamily="34" charset="0"/>
              </a:rPr>
              <a:t>Example</a:t>
            </a:r>
          </a:p>
          <a:p>
            <a:pPr marL="323850" lvl="0" indent="-171450" algn="l" rtl="0">
              <a:spcBef>
                <a:spcPts val="600"/>
              </a:spcBef>
              <a:spcAft>
                <a:spcPts val="0"/>
              </a:spcAft>
              <a:buClr>
                <a:srgbClr val="2A6FA8"/>
              </a:buClr>
              <a:buSzPct val="150000"/>
              <a:buFont typeface="Courier New" panose="02070309020205020404" pitchFamily="49" charset="0"/>
              <a:buChar char="o"/>
            </a:pPr>
            <a:r>
              <a:rPr lang="en-US" sz="1200" dirty="0">
                <a:latin typeface="Calibri Light" panose="020F0302020204030204" pitchFamily="34" charset="0"/>
                <a:cs typeface="Calibri Light" panose="020F0302020204030204" pitchFamily="34" charset="0"/>
              </a:rPr>
              <a:t>Issue of school uniforms.</a:t>
            </a:r>
          </a:p>
          <a:p>
            <a:pPr marL="323850" lvl="0" indent="-171450" algn="l" rtl="0">
              <a:spcBef>
                <a:spcPts val="0"/>
              </a:spcBef>
              <a:spcAft>
                <a:spcPts val="0"/>
              </a:spcAft>
              <a:buClr>
                <a:srgbClr val="2A6FA8"/>
              </a:buClr>
              <a:buSzPct val="150000"/>
              <a:buFont typeface="Courier New" panose="02070309020205020404" pitchFamily="49" charset="0"/>
              <a:buChar char="o"/>
            </a:pPr>
            <a:r>
              <a:rPr lang="en-US" sz="1200" dirty="0">
                <a:latin typeface="Calibri Light" panose="020F0302020204030204" pitchFamily="34" charset="0"/>
                <a:cs typeface="Calibri Light" panose="020F0302020204030204" pitchFamily="34" charset="0"/>
              </a:rPr>
              <a:t>Often supported by schools and parents, and maybe even some students.</a:t>
            </a:r>
          </a:p>
          <a:p>
            <a:pPr marL="323850" lvl="0" indent="-171450" algn="l" rtl="0">
              <a:spcBef>
                <a:spcPts val="0"/>
              </a:spcBef>
              <a:spcAft>
                <a:spcPts val="0"/>
              </a:spcAft>
              <a:buClr>
                <a:srgbClr val="2A6FA8"/>
              </a:buClr>
              <a:buSzPct val="150000"/>
              <a:buFont typeface="Courier New" panose="02070309020205020404" pitchFamily="49" charset="0"/>
              <a:buChar char="o"/>
            </a:pPr>
            <a:r>
              <a:rPr lang="en-US" sz="1200" dirty="0">
                <a:latin typeface="Calibri Light" panose="020F0302020204030204" pitchFamily="34" charset="0"/>
                <a:cs typeface="Calibri Light" panose="020F0302020204030204" pitchFamily="34" charset="0"/>
              </a:rPr>
              <a:t>Fosters inclusivity, removes the burden of trends and potential bullying based on looks, socio-economic status.</a:t>
            </a:r>
          </a:p>
          <a:p>
            <a:pPr marL="323850" lvl="0" indent="-171450" algn="l" rtl="0">
              <a:spcBef>
                <a:spcPts val="0"/>
              </a:spcBef>
              <a:spcAft>
                <a:spcPts val="0"/>
              </a:spcAft>
              <a:buClr>
                <a:srgbClr val="2A6FA8"/>
              </a:buClr>
              <a:buSzPct val="150000"/>
              <a:buFont typeface="Courier New" panose="02070309020205020404" pitchFamily="49" charset="0"/>
              <a:buChar char="o"/>
            </a:pPr>
            <a:r>
              <a:rPr lang="en-US" sz="1200" dirty="0">
                <a:latin typeface="Calibri Light" panose="020F0302020204030204" pitchFamily="34" charset="0"/>
                <a:cs typeface="Calibri Light" panose="020F0302020204030204" pitchFamily="34" charset="0"/>
              </a:rPr>
              <a:t>Mandatory uniforms are problematic.</a:t>
            </a:r>
          </a:p>
          <a:p>
            <a:pPr marL="323850" lvl="0" indent="-171450" algn="l" rtl="0">
              <a:spcBef>
                <a:spcPts val="0"/>
              </a:spcBef>
              <a:spcAft>
                <a:spcPts val="0"/>
              </a:spcAft>
              <a:buClr>
                <a:srgbClr val="2A6FA8"/>
              </a:buClr>
              <a:buSzPct val="150000"/>
              <a:buFont typeface="Courier New" panose="02070309020205020404" pitchFamily="49" charset="0"/>
              <a:buChar char="o"/>
            </a:pPr>
            <a:r>
              <a:rPr lang="en-US" sz="1200" dirty="0">
                <a:latin typeface="Calibri Light" panose="020F0302020204030204" pitchFamily="34" charset="0"/>
                <a:cs typeface="Calibri Light" panose="020F0302020204030204" pitchFamily="34" charset="0"/>
              </a:rPr>
              <a:t>Inclusivity is </a:t>
            </a:r>
            <a:r>
              <a:rPr lang="en-US" sz="1200" i="1" dirty="0">
                <a:latin typeface="Calibri Light" panose="020F0302020204030204" pitchFamily="34" charset="0"/>
                <a:cs typeface="Calibri Light" panose="020F0302020204030204" pitchFamily="34" charset="0"/>
              </a:rPr>
              <a:t>less</a:t>
            </a:r>
            <a:r>
              <a:rPr lang="en-US" sz="1200" dirty="0">
                <a:latin typeface="Calibri Light" panose="020F0302020204030204" pitchFamily="34" charset="0"/>
                <a:cs typeface="Calibri Light" panose="020F0302020204030204" pitchFamily="34" charset="0"/>
              </a:rPr>
              <a:t> the aim than conformity and compliance.</a:t>
            </a:r>
          </a:p>
          <a:p>
            <a:pPr marL="323850" lvl="0" indent="-171450" algn="l" rtl="0">
              <a:spcBef>
                <a:spcPts val="0"/>
              </a:spcBef>
              <a:spcAft>
                <a:spcPts val="0"/>
              </a:spcAft>
              <a:buClr>
                <a:srgbClr val="2A6FA8"/>
              </a:buClr>
              <a:buSzPct val="150000"/>
              <a:buFont typeface="Courier New" panose="02070309020205020404" pitchFamily="49" charset="0"/>
              <a:buChar char="o"/>
            </a:pPr>
            <a:r>
              <a:rPr lang="en-US" sz="1200" dirty="0">
                <a:latin typeface="Calibri Light" panose="020F0302020204030204" pitchFamily="34" charset="0"/>
                <a:cs typeface="Calibri Light" panose="020F0302020204030204" pitchFamily="34" charset="0"/>
              </a:rPr>
              <a:t>This stunts identity growth, which may bring the </a:t>
            </a:r>
            <a:r>
              <a:rPr lang="en-US" sz="1200" i="1" dirty="0">
                <a:latin typeface="Calibri Light" panose="020F0302020204030204" pitchFamily="34" charset="0"/>
                <a:cs typeface="Calibri Light" panose="020F0302020204030204" pitchFamily="34" charset="0"/>
              </a:rPr>
              <a:t>potential</a:t>
            </a:r>
            <a:r>
              <a:rPr lang="en-US" sz="1200" dirty="0">
                <a:latin typeface="Calibri Light" panose="020F0302020204030204" pitchFamily="34" charset="0"/>
                <a:cs typeface="Calibri Light" panose="020F0302020204030204" pitchFamily="34" charset="0"/>
              </a:rPr>
              <a:t> for bullying, but real benefits outweigh potential costs--instead, have dress code.</a:t>
            </a:r>
          </a:p>
        </p:txBody>
      </p:sp>
      <p:sp>
        <p:nvSpPr>
          <p:cNvPr id="7" name="Google Shape;1577;p14">
            <a:extLst>
              <a:ext uri="{FF2B5EF4-FFF2-40B4-BE49-F238E27FC236}">
                <a16:creationId xmlns:a16="http://schemas.microsoft.com/office/drawing/2014/main" id="{4A9F383A-44C5-0599-9796-036F03798399}"/>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11</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0" name="Google Shape;54;p13">
            <a:extLst>
              <a:ext uri="{FF2B5EF4-FFF2-40B4-BE49-F238E27FC236}">
                <a16:creationId xmlns:a16="http://schemas.microsoft.com/office/drawing/2014/main" id="{1D50AA40-218A-489F-9695-475012F83F53}"/>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When to Use the Rogerian Method?</a:t>
            </a:r>
            <a:endParaRPr kumimoji="0" lang="en-US"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endParaRPr>
          </a:p>
        </p:txBody>
      </p:sp>
      <p:sp>
        <p:nvSpPr>
          <p:cNvPr id="8" name="Google Shape;120;p21">
            <a:extLst>
              <a:ext uri="{FF2B5EF4-FFF2-40B4-BE49-F238E27FC236}">
                <a16:creationId xmlns:a16="http://schemas.microsoft.com/office/drawing/2014/main" id="{41B7E226-91EC-30F9-0A9D-73FFF6CDE26D}"/>
              </a:ext>
            </a:extLst>
          </p:cNvPr>
          <p:cNvSpPr txBox="1">
            <a:spLocks/>
          </p:cNvSpPr>
          <p:nvPr/>
        </p:nvSpPr>
        <p:spPr>
          <a:xfrm>
            <a:off x="2174358" y="1622304"/>
            <a:ext cx="2825815" cy="21586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1pPr>
            <a:lvl2pPr marL="914400" marR="0" lvl="1"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2pPr>
            <a:lvl3pPr marL="1371600" marR="0" lvl="2"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3pPr>
            <a:lvl4pPr marL="1828800" marR="0" lvl="3"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4pPr>
            <a:lvl5pPr marL="2286000" marR="0" lvl="4"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5pPr>
            <a:lvl6pPr marL="2743200" marR="0" lvl="5"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6pPr>
            <a:lvl7pPr marL="3200400" marR="0" lvl="6"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7pPr>
            <a:lvl8pPr marL="3657600" marR="0" lvl="7"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8pPr>
            <a:lvl9pPr marL="4114800" marR="0" lvl="8"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9pPr>
          </a:lstStyle>
          <a:p>
            <a:pPr marL="0" lvl="0" indent="0" algn="l" rtl="0">
              <a:lnSpc>
                <a:spcPct val="114000"/>
              </a:lnSpc>
              <a:spcBef>
                <a:spcPts val="600"/>
              </a:spcBef>
              <a:spcAft>
                <a:spcPts val="0"/>
              </a:spcAft>
              <a:buNone/>
            </a:pPr>
            <a:r>
              <a:rPr lang="en-US" sz="1400" dirty="0">
                <a:latin typeface="Calibri Light" panose="020F0302020204030204" pitchFamily="34" charset="0"/>
                <a:cs typeface="Calibri Light" panose="020F0302020204030204" pitchFamily="34" charset="0"/>
              </a:rPr>
              <a:t>Rogerian is great for controversial topics in which the researcher is looking for common ground between two extremes, or if the argument is supporting a generally </a:t>
            </a:r>
            <a:r>
              <a:rPr lang="en-US" sz="1400" i="1" dirty="0">
                <a:latin typeface="Calibri Light" panose="020F0302020204030204" pitchFamily="34" charset="0"/>
                <a:cs typeface="Calibri Light" panose="020F0302020204030204" pitchFamily="34" charset="0"/>
              </a:rPr>
              <a:t>less</a:t>
            </a:r>
            <a:r>
              <a:rPr lang="en-US" sz="1400" dirty="0">
                <a:latin typeface="Calibri Light" panose="020F0302020204030204" pitchFamily="34" charset="0"/>
                <a:cs typeface="Calibri Light" panose="020F0302020204030204" pitchFamily="34" charset="0"/>
              </a:rPr>
              <a:t> widely-accepted view, or a newer interpretation of a well-known problem.</a:t>
            </a:r>
          </a:p>
        </p:txBody>
      </p:sp>
      <p:pic>
        <p:nvPicPr>
          <p:cNvPr id="145" name="Google Shape;145;p24">
            <a:extLst>
              <a:ext uri="{C183D7F6-B498-43B3-948B-1728B52AA6E4}">
                <adec:decorative xmlns:adec="http://schemas.microsoft.com/office/drawing/2017/decorative" val="1"/>
              </a:ext>
            </a:extLst>
          </p:cNvPr>
          <p:cNvPicPr preferRelativeResize="0"/>
          <p:nvPr/>
        </p:nvPicPr>
        <p:blipFill rotWithShape="1">
          <a:blip r:embed="rId3">
            <a:alphaModFix/>
          </a:blip>
          <a:srcRect t="99" b="99"/>
          <a:stretch/>
        </p:blipFill>
        <p:spPr>
          <a:xfrm>
            <a:off x="4905831" y="1622303"/>
            <a:ext cx="2336799" cy="2336799"/>
          </a:xfrm>
          <a:prstGeom prst="ellipse">
            <a:avLst/>
          </a:prstGeom>
          <a:noFill/>
          <a:ln>
            <a:noFill/>
          </a:ln>
        </p:spPr>
      </p:pic>
      <p:sp>
        <p:nvSpPr>
          <p:cNvPr id="7" name="Google Shape;1577;p14">
            <a:extLst>
              <a:ext uri="{FF2B5EF4-FFF2-40B4-BE49-F238E27FC236}">
                <a16:creationId xmlns:a16="http://schemas.microsoft.com/office/drawing/2014/main" id="{B64366F9-A114-B9DD-767A-D521A4ADEF7D}"/>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12</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a:stretch>
        </a:blipFill>
        <a:effectLst/>
      </p:bgPr>
    </p:bg>
    <p:spTree>
      <p:nvGrpSpPr>
        <p:cNvPr id="1" name="Shape 150"/>
        <p:cNvGrpSpPr/>
        <p:nvPr/>
      </p:nvGrpSpPr>
      <p:grpSpPr>
        <a:xfrm>
          <a:off x="0" y="0"/>
          <a:ext cx="0" cy="0"/>
          <a:chOff x="0" y="0"/>
          <a:chExt cx="0" cy="0"/>
        </a:xfrm>
      </p:grpSpPr>
      <p:sp>
        <p:nvSpPr>
          <p:cNvPr id="9" name="Google Shape;103;p19">
            <a:extLst>
              <a:ext uri="{FF2B5EF4-FFF2-40B4-BE49-F238E27FC236}">
                <a16:creationId xmlns:a16="http://schemas.microsoft.com/office/drawing/2014/main" id="{DDD4C613-6586-DADD-28F4-461CD2E133F6}"/>
              </a:ext>
            </a:extLst>
          </p:cNvPr>
          <p:cNvSpPr txBox="1">
            <a:spLocks noGrp="1"/>
          </p:cNvSpPr>
          <p:nvPr>
            <p:ph type="title" idx="4294967295"/>
          </p:nvPr>
        </p:nvSpPr>
        <p:spPr>
          <a:xfrm>
            <a:off x="1821600" y="2157816"/>
            <a:ext cx="5500800" cy="628876"/>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4800"/>
              <a:buFont typeface="Patrick Hand SC"/>
              <a:buNone/>
              <a:tabLst/>
              <a:defRPr/>
            </a:pPr>
            <a:r>
              <a:rPr kumimoji="0" lang="en" sz="4000" b="0" i="0" u="none" strike="noStrike" kern="0" cap="none" spc="0" normalizeH="0" baseline="0" noProof="0" dirty="0">
                <a:ln>
                  <a:noFill/>
                </a:ln>
                <a:solidFill>
                  <a:srgbClr val="CC0000"/>
                </a:solidFill>
                <a:effectLst/>
                <a:uLnTx/>
                <a:uFillTx/>
                <a:latin typeface="Bodoni MT Condensed" panose="02070606080606020203" pitchFamily="18" charset="0"/>
                <a:ea typeface="Patrick Hand SC"/>
                <a:cs typeface="Patrick Hand SC"/>
                <a:sym typeface="Patrick Hand SC"/>
              </a:rPr>
              <a:t>#3: Classical Method</a:t>
            </a:r>
            <a:endParaRPr kumimoji="0" lang="en-US" sz="4000" b="0" i="0" u="none" strike="noStrike" kern="0" cap="none" spc="0" normalizeH="0" baseline="0" noProof="0" dirty="0">
              <a:ln>
                <a:noFill/>
              </a:ln>
              <a:solidFill>
                <a:srgbClr val="CC0000"/>
              </a:solidFill>
              <a:effectLst/>
              <a:uLnTx/>
              <a:uFillTx/>
              <a:latin typeface="Bodoni MT Condensed" panose="02070606080606020203" pitchFamily="18" charset="0"/>
              <a:ea typeface="Patrick Hand SC"/>
              <a:cs typeface="Patrick Hand SC"/>
              <a:sym typeface="Patrick Hand SC"/>
            </a:endParaRPr>
          </a:p>
        </p:txBody>
      </p:sp>
      <p:sp>
        <p:nvSpPr>
          <p:cNvPr id="10" name="Google Shape;104;p19">
            <a:extLst>
              <a:ext uri="{FF2B5EF4-FFF2-40B4-BE49-F238E27FC236}">
                <a16:creationId xmlns:a16="http://schemas.microsoft.com/office/drawing/2014/main" id="{2FC52FC2-B98E-C6EE-C445-FA1616302474}"/>
              </a:ext>
            </a:extLst>
          </p:cNvPr>
          <p:cNvSpPr txBox="1">
            <a:spLocks/>
          </p:cNvSpPr>
          <p:nvPr/>
        </p:nvSpPr>
        <p:spPr>
          <a:xfrm>
            <a:off x="1821550" y="2611454"/>
            <a:ext cx="55008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Sniglet"/>
              <a:buNone/>
              <a:defRPr sz="2400" b="0" i="0" u="none" strike="noStrike" cap="none">
                <a:solidFill>
                  <a:schemeClr val="dk2"/>
                </a:solidFill>
                <a:latin typeface="Sniglet"/>
                <a:ea typeface="Sniglet"/>
                <a:cs typeface="Sniglet"/>
                <a:sym typeface="Sniglet"/>
              </a:defRPr>
            </a:lvl1pPr>
            <a:lvl2pPr marL="914400" marR="0" lvl="1"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L="1371600" marR="0" lvl="2"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L="1828800" marR="0" lvl="3"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L="2286000" marR="0" lvl="4"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L="2743200" marR="0" lvl="5"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L="3200400" marR="0" lvl="6"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L="3657600" marR="0" lvl="7"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L="4114800" marR="0" lvl="8"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pPr marL="0" indent="0" algn="ctr">
              <a:lnSpc>
                <a:spcPct val="115000"/>
              </a:lnSpc>
            </a:pPr>
            <a:r>
              <a:rPr lang="en-US" sz="1600">
                <a:solidFill>
                  <a:srgbClr val="000000"/>
                </a:solidFill>
                <a:latin typeface="Calibri Light" panose="020F0302020204030204" pitchFamily="34" charset="0"/>
                <a:cs typeface="Calibri Light" panose="020F0302020204030204" pitchFamily="34" charset="0"/>
              </a:rPr>
              <a:t>See resource handout.</a:t>
            </a:r>
            <a:endParaRPr lang="en-US" sz="1600" dirty="0">
              <a:latin typeface="Calibri Light" panose="020F0302020204030204" pitchFamily="34" charset="0"/>
              <a:cs typeface="Calibri Light" panose="020F0302020204030204" pitchFamily="34" charset="0"/>
            </a:endParaRPr>
          </a:p>
        </p:txBody>
      </p:sp>
      <p:sp>
        <p:nvSpPr>
          <p:cNvPr id="11" name="Google Shape;105;p19">
            <a:extLst>
              <a:ext uri="{FF2B5EF4-FFF2-40B4-BE49-F238E27FC236}">
                <a16:creationId xmlns:a16="http://schemas.microsoft.com/office/drawing/2014/main" id="{1CEBCB9A-7C4D-B7E8-4F7D-7378B93E3D48}"/>
              </a:ext>
              <a:ext uri="{C183D7F6-B498-43B3-948B-1728B52AA6E4}">
                <adec:decorative xmlns:adec="http://schemas.microsoft.com/office/drawing/2017/decorative" val="1"/>
              </a:ext>
            </a:extLst>
          </p:cNvPr>
          <p:cNvSpPr/>
          <p:nvPr/>
        </p:nvSpPr>
        <p:spPr>
          <a:xfrm>
            <a:off x="4213156" y="1386522"/>
            <a:ext cx="717689" cy="628875"/>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7" name="Google Shape;1577;p14">
            <a:extLst>
              <a:ext uri="{FF2B5EF4-FFF2-40B4-BE49-F238E27FC236}">
                <a16:creationId xmlns:a16="http://schemas.microsoft.com/office/drawing/2014/main" id="{573CF5C3-5455-4577-5A9B-D8B6F78FCB34}"/>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13</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0" name="Google Shape;54;p13">
            <a:extLst>
              <a:ext uri="{FF2B5EF4-FFF2-40B4-BE49-F238E27FC236}">
                <a16:creationId xmlns:a16="http://schemas.microsoft.com/office/drawing/2014/main" id="{C0EA127B-2879-8020-7F47-E46315B6BFF9}"/>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Classical Basics</a:t>
            </a:r>
            <a:endParaRPr kumimoji="0" lang="en-US"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endParaRPr>
          </a:p>
        </p:txBody>
      </p:sp>
      <p:sp>
        <p:nvSpPr>
          <p:cNvPr id="8" name="Google Shape;111;p20">
            <a:extLst>
              <a:ext uri="{FF2B5EF4-FFF2-40B4-BE49-F238E27FC236}">
                <a16:creationId xmlns:a16="http://schemas.microsoft.com/office/drawing/2014/main" id="{67AB05C7-75BD-2B52-AF0B-EF548F4D71C4}"/>
              </a:ext>
            </a:extLst>
          </p:cNvPr>
          <p:cNvSpPr txBox="1">
            <a:spLocks/>
          </p:cNvSpPr>
          <p:nvPr/>
        </p:nvSpPr>
        <p:spPr>
          <a:xfrm>
            <a:off x="1417516" y="1397229"/>
            <a:ext cx="3019926" cy="2398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1pPr>
            <a:lvl2pPr marL="914400" marR="0" lvl="1"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2pPr>
            <a:lvl3pPr marL="1371600" marR="0" lvl="2"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3pPr>
            <a:lvl4pPr marL="1828800" marR="0" lvl="3"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4pPr>
            <a:lvl5pPr marL="2286000" marR="0" lvl="4"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5pPr>
            <a:lvl6pPr marL="2743200" marR="0" lvl="5"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6pPr>
            <a:lvl7pPr marL="3200400" marR="0" lvl="6"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7pPr>
            <a:lvl8pPr marL="3657600" marR="0" lvl="7" indent="-355600" algn="l" rtl="0">
              <a:lnSpc>
                <a:spcPct val="100000"/>
              </a:lnSpc>
              <a:spcBef>
                <a:spcPts val="0"/>
              </a:spcBef>
              <a:spcAft>
                <a:spcPts val="0"/>
              </a:spcAft>
              <a:buClr>
                <a:srgbClr val="434343"/>
              </a:buClr>
              <a:buSzPts val="2000"/>
              <a:buFont typeface="Sniglet"/>
              <a:buChar char="+"/>
              <a:defRPr sz="2000" b="0" i="0" u="none" strike="noStrike" cap="none">
                <a:solidFill>
                  <a:srgbClr val="434343"/>
                </a:solidFill>
                <a:latin typeface="Sniglet"/>
                <a:ea typeface="Sniglet"/>
                <a:cs typeface="Sniglet"/>
                <a:sym typeface="Sniglet"/>
              </a:defRPr>
            </a:lvl8pPr>
            <a:lvl9pPr marL="4114800" marR="0" lvl="8" indent="-355600" algn="l" rtl="0">
              <a:lnSpc>
                <a:spcPct val="100000"/>
              </a:lnSpc>
              <a:spcBef>
                <a:spcPts val="0"/>
              </a:spcBef>
              <a:spcAft>
                <a:spcPts val="0"/>
              </a:spcAft>
              <a:buClr>
                <a:srgbClr val="434343"/>
              </a:buClr>
              <a:buSzPts val="2000"/>
              <a:buFont typeface="Sniglet"/>
              <a:buChar char="+"/>
              <a:defRPr sz="2000" b="0" i="0" u="none" strike="noStrike" cap="none">
                <a:solidFill>
                  <a:srgbClr val="434343"/>
                </a:solidFill>
                <a:latin typeface="Sniglet"/>
                <a:ea typeface="Sniglet"/>
                <a:cs typeface="Sniglet"/>
                <a:sym typeface="Sniglet"/>
              </a:defRPr>
            </a:lvl9pPr>
          </a:lstStyle>
          <a:p>
            <a:pPr marL="0" lvl="0" indent="0" algn="l" rtl="0">
              <a:spcBef>
                <a:spcPts val="600"/>
              </a:spcBef>
              <a:spcAft>
                <a:spcPts val="0"/>
              </a:spcAft>
              <a:buNone/>
            </a:pPr>
            <a:r>
              <a:rPr lang="en-US" sz="1400" b="1" dirty="0">
                <a:latin typeface="Calibri Light" panose="020F0302020204030204" pitchFamily="34" charset="0"/>
                <a:cs typeface="Calibri Light" panose="020F0302020204030204" pitchFamily="34" charset="0"/>
              </a:rPr>
              <a:t>Structure</a:t>
            </a:r>
          </a:p>
          <a:p>
            <a:pPr marL="0" lvl="0" indent="0" algn="l" rtl="0">
              <a:spcBef>
                <a:spcPts val="600"/>
              </a:spcBef>
              <a:spcAft>
                <a:spcPts val="0"/>
              </a:spcAft>
              <a:buNone/>
            </a:pPr>
            <a:r>
              <a:rPr lang="en-US" sz="1400" i="1" dirty="0">
                <a:latin typeface="Calibri Light" panose="020F0302020204030204" pitchFamily="34" charset="0"/>
                <a:cs typeface="Calibri Light" panose="020F0302020204030204" pitchFamily="34" charset="0"/>
              </a:rPr>
              <a:t>*definition and application</a:t>
            </a:r>
          </a:p>
          <a:p>
            <a:pPr marL="412750" indent="-285750">
              <a:lnSpc>
                <a:spcPct val="114000"/>
              </a:lnSpc>
              <a:buClr>
                <a:srgbClr val="CC0000"/>
              </a:buClr>
              <a:buSzPct val="15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Introduction</a:t>
            </a:r>
          </a:p>
          <a:p>
            <a:pPr marL="412750" indent="-285750">
              <a:lnSpc>
                <a:spcPct val="114000"/>
              </a:lnSpc>
              <a:spcBef>
                <a:spcPts val="0"/>
              </a:spcBef>
              <a:buClr>
                <a:srgbClr val="CC0000"/>
              </a:buClr>
              <a:buSzPct val="15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Background/current scholarship</a:t>
            </a:r>
          </a:p>
          <a:p>
            <a:pPr marL="412750" indent="-285750">
              <a:lnSpc>
                <a:spcPct val="114000"/>
              </a:lnSpc>
              <a:spcBef>
                <a:spcPts val="0"/>
              </a:spcBef>
              <a:buClr>
                <a:srgbClr val="CC0000"/>
              </a:buClr>
              <a:buSzPct val="15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Claim/proposed view</a:t>
            </a:r>
          </a:p>
          <a:p>
            <a:pPr marL="412750" indent="-285750">
              <a:lnSpc>
                <a:spcPct val="114000"/>
              </a:lnSpc>
              <a:spcBef>
                <a:spcPts val="0"/>
              </a:spcBef>
              <a:buClr>
                <a:srgbClr val="CC0000"/>
              </a:buClr>
              <a:buSzPct val="15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Argumentation and evidence</a:t>
            </a:r>
          </a:p>
          <a:p>
            <a:pPr marL="412750" indent="-285750">
              <a:lnSpc>
                <a:spcPct val="114000"/>
              </a:lnSpc>
              <a:spcBef>
                <a:spcPts val="0"/>
              </a:spcBef>
              <a:buClr>
                <a:srgbClr val="CC0000"/>
              </a:buClr>
              <a:buSzPct val="15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Refutations</a:t>
            </a:r>
          </a:p>
          <a:p>
            <a:pPr marL="412750" indent="-285750">
              <a:lnSpc>
                <a:spcPct val="114000"/>
              </a:lnSpc>
              <a:spcBef>
                <a:spcPts val="0"/>
              </a:spcBef>
              <a:buClr>
                <a:srgbClr val="CC0000"/>
              </a:buClr>
              <a:buSzPct val="150000"/>
              <a:buFont typeface="Wingdings" panose="05000000000000000000" pitchFamily="2" charset="2"/>
              <a:buChar char="ü"/>
            </a:pPr>
            <a:r>
              <a:rPr lang="en-US" sz="1400" dirty="0">
                <a:latin typeface="Calibri Light" panose="020F0302020204030204" pitchFamily="34" charset="0"/>
                <a:cs typeface="Calibri Light" panose="020F0302020204030204" pitchFamily="34" charset="0"/>
              </a:rPr>
              <a:t>Conclusions</a:t>
            </a:r>
          </a:p>
        </p:txBody>
      </p:sp>
      <p:sp>
        <p:nvSpPr>
          <p:cNvPr id="9" name="Google Shape;113;p20">
            <a:extLst>
              <a:ext uri="{FF2B5EF4-FFF2-40B4-BE49-F238E27FC236}">
                <a16:creationId xmlns:a16="http://schemas.microsoft.com/office/drawing/2014/main" id="{860C5EC7-90F6-79DD-1FFD-27AA7D56D6EA}"/>
              </a:ext>
            </a:extLst>
          </p:cNvPr>
          <p:cNvSpPr txBox="1">
            <a:spLocks/>
          </p:cNvSpPr>
          <p:nvPr/>
        </p:nvSpPr>
        <p:spPr>
          <a:xfrm>
            <a:off x="4563146" y="1397228"/>
            <a:ext cx="3393600" cy="2869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1pPr>
            <a:lvl2pPr marL="914400" marR="0" lvl="1"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2pPr>
            <a:lvl3pPr marL="1371600" marR="0" lvl="2"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3pPr>
            <a:lvl4pPr marL="1828800" marR="0" lvl="3"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4pPr>
            <a:lvl5pPr marL="2286000" marR="0" lvl="4"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5pPr>
            <a:lvl6pPr marL="2743200" marR="0" lvl="5"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6pPr>
            <a:lvl7pPr marL="3200400" marR="0" lvl="6" indent="-355600" algn="l" rtl="0">
              <a:lnSpc>
                <a:spcPct val="100000"/>
              </a:lnSpc>
              <a:spcBef>
                <a:spcPts val="0"/>
              </a:spcBef>
              <a:spcAft>
                <a:spcPts val="0"/>
              </a:spcAft>
              <a:buClr>
                <a:srgbClr val="2A95B7"/>
              </a:buClr>
              <a:buSzPts val="2000"/>
              <a:buFont typeface="Sniglet"/>
              <a:buChar char="+"/>
              <a:defRPr sz="2000" b="0" i="0" u="none" strike="noStrike" cap="none">
                <a:solidFill>
                  <a:srgbClr val="434343"/>
                </a:solidFill>
                <a:latin typeface="Sniglet"/>
                <a:ea typeface="Sniglet"/>
                <a:cs typeface="Sniglet"/>
                <a:sym typeface="Sniglet"/>
              </a:defRPr>
            </a:lvl7pPr>
            <a:lvl8pPr marL="3657600" marR="0" lvl="7" indent="-355600" algn="l" rtl="0">
              <a:lnSpc>
                <a:spcPct val="100000"/>
              </a:lnSpc>
              <a:spcBef>
                <a:spcPts val="0"/>
              </a:spcBef>
              <a:spcAft>
                <a:spcPts val="0"/>
              </a:spcAft>
              <a:buClr>
                <a:srgbClr val="434343"/>
              </a:buClr>
              <a:buSzPts val="2000"/>
              <a:buFont typeface="Sniglet"/>
              <a:buChar char="+"/>
              <a:defRPr sz="2000" b="0" i="0" u="none" strike="noStrike" cap="none">
                <a:solidFill>
                  <a:srgbClr val="434343"/>
                </a:solidFill>
                <a:latin typeface="Sniglet"/>
                <a:ea typeface="Sniglet"/>
                <a:cs typeface="Sniglet"/>
                <a:sym typeface="Sniglet"/>
              </a:defRPr>
            </a:lvl8pPr>
            <a:lvl9pPr marL="4114800" marR="0" lvl="8" indent="-355600" algn="l" rtl="0">
              <a:lnSpc>
                <a:spcPct val="100000"/>
              </a:lnSpc>
              <a:spcBef>
                <a:spcPts val="0"/>
              </a:spcBef>
              <a:spcAft>
                <a:spcPts val="0"/>
              </a:spcAft>
              <a:buClr>
                <a:srgbClr val="434343"/>
              </a:buClr>
              <a:buSzPts val="2000"/>
              <a:buFont typeface="Sniglet"/>
              <a:buChar char="+"/>
              <a:defRPr sz="2000" b="0" i="0" u="none" strike="noStrike" cap="none">
                <a:solidFill>
                  <a:srgbClr val="434343"/>
                </a:solidFill>
                <a:latin typeface="Sniglet"/>
                <a:ea typeface="Sniglet"/>
                <a:cs typeface="Sniglet"/>
                <a:sym typeface="Sniglet"/>
              </a:defRPr>
            </a:lvl9pPr>
          </a:lstStyle>
          <a:p>
            <a:pPr marL="0" lvl="0" indent="0" algn="l" rtl="0">
              <a:spcBef>
                <a:spcPts val="600"/>
              </a:spcBef>
              <a:spcAft>
                <a:spcPts val="0"/>
              </a:spcAft>
              <a:buNone/>
            </a:pPr>
            <a:r>
              <a:rPr lang="en-US" sz="1400" b="1" dirty="0">
                <a:latin typeface="Calibri Light" panose="020F0302020204030204" pitchFamily="34" charset="0"/>
                <a:cs typeface="Calibri Light" panose="020F0302020204030204" pitchFamily="34" charset="0"/>
              </a:rPr>
              <a:t>Example</a:t>
            </a:r>
          </a:p>
          <a:p>
            <a:pPr marL="330200" lvl="0" indent="-171450" algn="l" rtl="0">
              <a:spcBef>
                <a:spcPts val="600"/>
              </a:spcBef>
              <a:spcAft>
                <a:spcPts val="0"/>
              </a:spcAft>
              <a:buClr>
                <a:srgbClr val="2A6FA8"/>
              </a:buClr>
              <a:buSzPct val="150000"/>
              <a:buFont typeface="Courier New" panose="02070309020205020404" pitchFamily="49" charset="0"/>
              <a:buChar char="o"/>
            </a:pPr>
            <a:r>
              <a:rPr lang="en-US" sz="1200" dirty="0">
                <a:solidFill>
                  <a:schemeClr val="dk1"/>
                </a:solidFill>
                <a:latin typeface="Calibri Light" panose="020F0302020204030204" pitchFamily="34" charset="0"/>
                <a:cs typeface="Calibri Light" panose="020F0302020204030204" pitchFamily="34" charset="0"/>
              </a:rPr>
              <a:t>Minimum wage discussion, too many viewpoints on </a:t>
            </a:r>
            <a:r>
              <a:rPr lang="en-US" sz="1200" i="1" dirty="0">
                <a:solidFill>
                  <a:schemeClr val="dk1"/>
                </a:solidFill>
                <a:latin typeface="Calibri Light" panose="020F0302020204030204" pitchFamily="34" charset="0"/>
                <a:cs typeface="Calibri Light" panose="020F0302020204030204" pitchFamily="34" charset="0"/>
              </a:rPr>
              <a:t>how much</a:t>
            </a:r>
            <a:r>
              <a:rPr lang="en-US" sz="1200" dirty="0">
                <a:solidFill>
                  <a:schemeClr val="dk1"/>
                </a:solidFill>
                <a:latin typeface="Calibri Light" panose="020F0302020204030204" pitchFamily="34" charset="0"/>
                <a:cs typeface="Calibri Light" panose="020F0302020204030204" pitchFamily="34" charset="0"/>
              </a:rPr>
              <a:t> to pay</a:t>
            </a:r>
          </a:p>
          <a:p>
            <a:pPr marL="330200" lvl="0" indent="-171450" algn="l" rtl="0">
              <a:spcBef>
                <a:spcPts val="0"/>
              </a:spcBef>
              <a:spcAft>
                <a:spcPts val="0"/>
              </a:spcAft>
              <a:buClr>
                <a:srgbClr val="2A6FA8"/>
              </a:buClr>
              <a:buSzPct val="150000"/>
              <a:buFont typeface="Courier New" panose="02070309020205020404" pitchFamily="49" charset="0"/>
              <a:buChar char="o"/>
            </a:pPr>
            <a:r>
              <a:rPr lang="en-US" sz="1200" dirty="0">
                <a:solidFill>
                  <a:schemeClr val="dk1"/>
                </a:solidFill>
                <a:latin typeface="Calibri Light" panose="020F0302020204030204" pitchFamily="34" charset="0"/>
                <a:cs typeface="Calibri Light" panose="020F0302020204030204" pitchFamily="34" charset="0"/>
              </a:rPr>
              <a:t>Currently, too many workers unable to secure basic necessities without a living wage</a:t>
            </a:r>
          </a:p>
          <a:p>
            <a:pPr marL="330200" lvl="0" indent="-171450" algn="l" rtl="0">
              <a:spcBef>
                <a:spcPts val="0"/>
              </a:spcBef>
              <a:spcAft>
                <a:spcPts val="0"/>
              </a:spcAft>
              <a:buClr>
                <a:srgbClr val="2A6FA8"/>
              </a:buClr>
              <a:buSzPct val="150000"/>
              <a:buFont typeface="Courier New" panose="02070309020205020404" pitchFamily="49" charset="0"/>
              <a:buChar char="o"/>
            </a:pPr>
            <a:r>
              <a:rPr lang="en-US" sz="1200" dirty="0">
                <a:solidFill>
                  <a:schemeClr val="dk1"/>
                </a:solidFill>
                <a:latin typeface="Calibri Light" panose="020F0302020204030204" pitchFamily="34" charset="0"/>
                <a:cs typeface="Calibri Light" panose="020F0302020204030204" pitchFamily="34" charset="0"/>
              </a:rPr>
              <a:t>Raise federal minimum wage</a:t>
            </a:r>
          </a:p>
          <a:p>
            <a:pPr marL="330200" lvl="0" indent="-171450" algn="l" rtl="0">
              <a:spcBef>
                <a:spcPts val="0"/>
              </a:spcBef>
              <a:spcAft>
                <a:spcPts val="0"/>
              </a:spcAft>
              <a:buClr>
                <a:srgbClr val="2A6FA8"/>
              </a:buClr>
              <a:buSzPct val="150000"/>
              <a:buFont typeface="Courier New" panose="02070309020205020404" pitchFamily="49" charset="0"/>
              <a:buChar char="o"/>
            </a:pPr>
            <a:r>
              <a:rPr lang="en-US" sz="1200" dirty="0">
                <a:solidFill>
                  <a:schemeClr val="dk1"/>
                </a:solidFill>
                <a:latin typeface="Calibri Light" panose="020F0302020204030204" pitchFamily="34" charset="0"/>
                <a:cs typeface="Calibri Light" panose="020F0302020204030204" pitchFamily="34" charset="0"/>
              </a:rPr>
              <a:t>80.4 million Americans work for an hourly wage, but nearly 1.3 million receive wages less than the federal minimum (raising federal will help encourage state increases)</a:t>
            </a:r>
          </a:p>
          <a:p>
            <a:pPr marL="330200" lvl="0" indent="-171450" algn="l" rtl="0">
              <a:spcBef>
                <a:spcPts val="0"/>
              </a:spcBef>
              <a:spcAft>
                <a:spcPts val="0"/>
              </a:spcAft>
              <a:buClr>
                <a:srgbClr val="2A6FA8"/>
              </a:buClr>
              <a:buSzPct val="150000"/>
              <a:buFont typeface="Courier New" panose="02070309020205020404" pitchFamily="49" charset="0"/>
              <a:buChar char="o"/>
            </a:pPr>
            <a:r>
              <a:rPr lang="en-US" sz="1200" dirty="0">
                <a:solidFill>
                  <a:schemeClr val="dk1"/>
                </a:solidFill>
                <a:latin typeface="Calibri Light" panose="020F0302020204030204" pitchFamily="34" charset="0"/>
                <a:cs typeface="Calibri Light" panose="020F0302020204030204" pitchFamily="34" charset="0"/>
              </a:rPr>
              <a:t>Cost of living and inflation problems, even if raising wage</a:t>
            </a:r>
          </a:p>
          <a:p>
            <a:pPr marL="330200" lvl="0" indent="-171450" algn="l" rtl="0">
              <a:spcBef>
                <a:spcPts val="0"/>
              </a:spcBef>
              <a:spcAft>
                <a:spcPts val="0"/>
              </a:spcAft>
              <a:buClr>
                <a:srgbClr val="2A6FA8"/>
              </a:buClr>
              <a:buSzPct val="150000"/>
              <a:buFont typeface="Courier New" panose="02070309020205020404" pitchFamily="49" charset="0"/>
              <a:buChar char="o"/>
            </a:pPr>
            <a:r>
              <a:rPr lang="en-US" sz="1200" dirty="0">
                <a:solidFill>
                  <a:schemeClr val="dk1"/>
                </a:solidFill>
                <a:latin typeface="Calibri Light" panose="020F0302020204030204" pitchFamily="34" charset="0"/>
                <a:cs typeface="Calibri Light" panose="020F0302020204030204" pitchFamily="34" charset="0"/>
              </a:rPr>
              <a:t>Worth it for mental health and well-being; no decrease in productivity</a:t>
            </a:r>
          </a:p>
        </p:txBody>
      </p:sp>
      <p:sp>
        <p:nvSpPr>
          <p:cNvPr id="7" name="Google Shape;1577;p14">
            <a:extLst>
              <a:ext uri="{FF2B5EF4-FFF2-40B4-BE49-F238E27FC236}">
                <a16:creationId xmlns:a16="http://schemas.microsoft.com/office/drawing/2014/main" id="{47B74425-9B33-3730-EFCC-DC20E85289AC}"/>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14</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0" name="Google Shape;54;p13">
            <a:extLst>
              <a:ext uri="{FF2B5EF4-FFF2-40B4-BE49-F238E27FC236}">
                <a16:creationId xmlns:a16="http://schemas.microsoft.com/office/drawing/2014/main" id="{CFD355FD-23C5-5E87-DAC7-D1DC59891771}"/>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When to Use the Classical Method?</a:t>
            </a:r>
            <a:endParaRPr kumimoji="0" lang="en-US"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endParaRPr>
          </a:p>
        </p:txBody>
      </p:sp>
      <p:sp>
        <p:nvSpPr>
          <p:cNvPr id="9" name="Google Shape;120;p21">
            <a:extLst>
              <a:ext uri="{FF2B5EF4-FFF2-40B4-BE49-F238E27FC236}">
                <a16:creationId xmlns:a16="http://schemas.microsoft.com/office/drawing/2014/main" id="{22770505-B854-FD45-8FFE-8FEBD08B7257}"/>
              </a:ext>
            </a:extLst>
          </p:cNvPr>
          <p:cNvSpPr txBox="1">
            <a:spLocks/>
          </p:cNvSpPr>
          <p:nvPr/>
        </p:nvSpPr>
        <p:spPr>
          <a:xfrm>
            <a:off x="2174358" y="1622304"/>
            <a:ext cx="2825815" cy="21586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1pPr>
            <a:lvl2pPr marL="914400" marR="0" lvl="1"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2pPr>
            <a:lvl3pPr marL="1371600" marR="0" lvl="2"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3pPr>
            <a:lvl4pPr marL="1828800" marR="0" lvl="3"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4pPr>
            <a:lvl5pPr marL="2286000" marR="0" lvl="4"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5pPr>
            <a:lvl6pPr marL="2743200" marR="0" lvl="5"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6pPr>
            <a:lvl7pPr marL="3200400" marR="0" lvl="6"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7pPr>
            <a:lvl8pPr marL="3657600" marR="0" lvl="7"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8pPr>
            <a:lvl9pPr marL="4114800" marR="0" lvl="8"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9pPr>
          </a:lstStyle>
          <a:p>
            <a:pPr marL="0" lvl="0" indent="0" algn="l" rtl="0">
              <a:spcBef>
                <a:spcPts val="600"/>
              </a:spcBef>
              <a:spcAft>
                <a:spcPts val="0"/>
              </a:spcAft>
              <a:buNone/>
            </a:pPr>
            <a:r>
              <a:rPr lang="en-US" sz="1400" dirty="0">
                <a:latin typeface="Calibri Light" panose="020F0302020204030204" pitchFamily="34" charset="0"/>
                <a:cs typeface="Calibri Light" panose="020F0302020204030204" pitchFamily="34" charset="0"/>
              </a:rPr>
              <a:t>Also applies across subjects and types, but is best for more theoretical, analytic work where definitions of terms and narrowing concepts or scope is a big part of</a:t>
            </a:r>
            <a:br>
              <a:rPr lang="en-US" sz="1400" dirty="0">
                <a:latin typeface="Calibri Light" panose="020F0302020204030204" pitchFamily="34" charset="0"/>
                <a:cs typeface="Calibri Light" panose="020F0302020204030204" pitchFamily="34" charset="0"/>
              </a:rPr>
            </a:br>
            <a:r>
              <a:rPr lang="en-US" sz="1400" dirty="0">
                <a:latin typeface="Calibri Light" panose="020F0302020204030204" pitchFamily="34" charset="0"/>
                <a:cs typeface="Calibri Light" panose="020F0302020204030204" pitchFamily="34" charset="0"/>
              </a:rPr>
              <a:t>the equation (think issues of interpretation, qualitative work based on perspectives, analysis of art, philosophy, etc.).</a:t>
            </a:r>
          </a:p>
        </p:txBody>
      </p:sp>
      <p:pic>
        <p:nvPicPr>
          <p:cNvPr id="169" name="Google Shape;169;p27">
            <a:extLst>
              <a:ext uri="{C183D7F6-B498-43B3-948B-1728B52AA6E4}">
                <adec:decorative xmlns:adec="http://schemas.microsoft.com/office/drawing/2017/decorative" val="1"/>
              </a:ext>
            </a:extLst>
          </p:cNvPr>
          <p:cNvPicPr preferRelativeResize="0"/>
          <p:nvPr/>
        </p:nvPicPr>
        <p:blipFill rotWithShape="1">
          <a:blip r:embed="rId3">
            <a:alphaModFix/>
          </a:blip>
          <a:srcRect t="2588" b="2588"/>
          <a:stretch/>
        </p:blipFill>
        <p:spPr>
          <a:xfrm>
            <a:off x="4902204" y="1627980"/>
            <a:ext cx="2336800" cy="2336800"/>
          </a:xfrm>
          <a:prstGeom prst="ellipse">
            <a:avLst/>
          </a:prstGeom>
          <a:noFill/>
          <a:ln>
            <a:noFill/>
          </a:ln>
        </p:spPr>
      </p:pic>
      <p:sp>
        <p:nvSpPr>
          <p:cNvPr id="7" name="Google Shape;1577;p14">
            <a:extLst>
              <a:ext uri="{FF2B5EF4-FFF2-40B4-BE49-F238E27FC236}">
                <a16:creationId xmlns:a16="http://schemas.microsoft.com/office/drawing/2014/main" id="{822B8CED-5C10-8E6D-2F17-2FE48CB8FA37}"/>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15</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0" name="Google Shape;175;p28">
            <a:extLst>
              <a:ext uri="{FF2B5EF4-FFF2-40B4-BE49-F238E27FC236}">
                <a16:creationId xmlns:a16="http://schemas.microsoft.com/office/drawing/2014/main" id="{E3035D0B-5BAE-EDD1-71A3-6D86841D8358}"/>
              </a:ext>
            </a:extLst>
          </p:cNvPr>
          <p:cNvSpPr txBox="1">
            <a:spLocks noGrp="1"/>
          </p:cNvSpPr>
          <p:nvPr>
            <p:ph type="title" idx="4294967295"/>
          </p:nvPr>
        </p:nvSpPr>
        <p:spPr>
          <a:xfrm>
            <a:off x="1779300" y="1991825"/>
            <a:ext cx="5585400" cy="1159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US" sz="28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The major difference in these new practices?</a:t>
            </a:r>
            <a:br>
              <a:rPr kumimoji="0" lang="en-US" sz="28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br>
            <a:r>
              <a:rPr kumimoji="0" lang="en-US" sz="2800" b="0" i="0" u="none" strike="noStrike" kern="0" cap="none" spc="0" normalizeH="0" baseline="0" noProof="0" dirty="0">
                <a:ln>
                  <a:noFill/>
                </a:ln>
                <a:solidFill>
                  <a:srgbClr val="000000"/>
                </a:solidFill>
                <a:effectLst/>
                <a:uLnTx/>
                <a:uFillTx/>
                <a:latin typeface="Bodoni MT Condensed" panose="02070606080606020203" pitchFamily="18" charset="0"/>
                <a:ea typeface="Patrick Hand SC"/>
                <a:cs typeface="Patrick Hand SC"/>
                <a:sym typeface="Patrick Hand SC"/>
              </a:rPr>
              <a:t>Acknowledging the Counter-arguments.</a:t>
            </a:r>
            <a:endParaRPr kumimoji="0" lang="en-US" sz="2800" b="1" i="0" u="none" strike="noStrike" kern="0" cap="none" spc="0" normalizeH="0" baseline="0" noProof="0" dirty="0">
              <a:ln>
                <a:noFill/>
              </a:ln>
              <a:solidFill>
                <a:srgbClr val="000000"/>
              </a:solidFill>
              <a:effectLst/>
              <a:uLnTx/>
              <a:uFillTx/>
              <a:latin typeface="Bodoni MT Condensed" panose="02070606080606020203" pitchFamily="18" charset="0"/>
              <a:ea typeface="Patrick Hand SC"/>
              <a:cs typeface="Patrick Hand SC"/>
              <a:sym typeface="Patrick Hand SC"/>
            </a:endParaRPr>
          </a:p>
        </p:txBody>
      </p:sp>
      <p:sp>
        <p:nvSpPr>
          <p:cNvPr id="7" name="Google Shape;1577;p14">
            <a:extLst>
              <a:ext uri="{FF2B5EF4-FFF2-40B4-BE49-F238E27FC236}">
                <a16:creationId xmlns:a16="http://schemas.microsoft.com/office/drawing/2014/main" id="{822B8CED-5C10-8E6D-2F17-2FE48CB8FA37}"/>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16</a:t>
            </a:fld>
            <a:endParaRPr lang="en" sz="1000" dirty="0">
              <a:solidFill>
                <a:srgbClr val="0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99074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7" name="Google Shape;54;p13">
            <a:extLst>
              <a:ext uri="{FF2B5EF4-FFF2-40B4-BE49-F238E27FC236}">
                <a16:creationId xmlns:a16="http://schemas.microsoft.com/office/drawing/2014/main" id="{E69FB430-6EDA-2214-573E-69F818B80168}"/>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Addressing Counter Arguments</a:t>
            </a:r>
            <a:endParaRPr kumimoji="0" lang="en-US"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endParaRPr>
          </a:p>
        </p:txBody>
      </p:sp>
      <p:sp>
        <p:nvSpPr>
          <p:cNvPr id="182" name="Google Shape;182;p29"/>
          <p:cNvSpPr txBox="1">
            <a:spLocks noGrp="1"/>
          </p:cNvSpPr>
          <p:nvPr>
            <p:ph type="body" idx="1"/>
          </p:nvPr>
        </p:nvSpPr>
        <p:spPr>
          <a:xfrm>
            <a:off x="1270000" y="1501542"/>
            <a:ext cx="6647543" cy="2406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rgbClr val="000000"/>
                </a:solidFill>
                <a:latin typeface="Calibri Light" panose="020F0302020204030204" pitchFamily="34" charset="0"/>
                <a:cs typeface="Calibri Light" panose="020F0302020204030204" pitchFamily="34" charset="0"/>
              </a:rPr>
              <a:t>An argument that is entirely one-sided will not be persuasive. In order to successfully convince someone that your claim is correct, you need to be able to anticipate objections and develop responses to them. This requires awareness of the evidence and reasons that contradict your conclusion, and the ability to find the flaws in them.</a:t>
            </a:r>
            <a:endParaRPr sz="1400" dirty="0">
              <a:solidFill>
                <a:srgbClr val="000000"/>
              </a:solidFill>
              <a:latin typeface="Calibri Light" panose="020F0302020204030204" pitchFamily="34" charset="0"/>
              <a:cs typeface="Calibri Light" panose="020F0302020204030204" pitchFamily="34" charset="0"/>
            </a:endParaRPr>
          </a:p>
          <a:p>
            <a:pPr marL="0" lvl="0" indent="0" algn="l" rtl="0">
              <a:lnSpc>
                <a:spcPct val="115000"/>
              </a:lnSpc>
              <a:spcBef>
                <a:spcPts val="0"/>
              </a:spcBef>
              <a:spcAft>
                <a:spcPts val="0"/>
              </a:spcAft>
              <a:buNone/>
            </a:pPr>
            <a:endParaRPr lang="en" sz="1400" dirty="0">
              <a:solidFill>
                <a:srgbClr val="000000"/>
              </a:solidFill>
              <a:latin typeface="Calibri Light" panose="020F0302020204030204" pitchFamily="34" charset="0"/>
              <a:cs typeface="Calibri Light" panose="020F0302020204030204" pitchFamily="34" charset="0"/>
            </a:endParaRPr>
          </a:p>
          <a:p>
            <a:pPr marL="0" lvl="0" indent="0" algn="l" rtl="0">
              <a:lnSpc>
                <a:spcPct val="115000"/>
              </a:lnSpc>
              <a:spcBef>
                <a:spcPts val="0"/>
              </a:spcBef>
              <a:spcAft>
                <a:spcPts val="0"/>
              </a:spcAft>
              <a:buNone/>
            </a:pPr>
            <a:r>
              <a:rPr lang="en" sz="1400" dirty="0">
                <a:solidFill>
                  <a:srgbClr val="000000"/>
                </a:solidFill>
                <a:latin typeface="Calibri Light" panose="020F0302020204030204" pitchFamily="34" charset="0"/>
                <a:cs typeface="Calibri Light" panose="020F0302020204030204" pitchFamily="34" charset="0"/>
              </a:rPr>
              <a:t>	</a:t>
            </a:r>
            <a:r>
              <a:rPr lang="en" sz="1400" b="1" dirty="0">
                <a:solidFill>
                  <a:srgbClr val="2A6FA8"/>
                </a:solidFill>
                <a:latin typeface="Calibri Light" panose="020F0302020204030204" pitchFamily="34" charset="0"/>
                <a:cs typeface="Calibri Light" panose="020F0302020204030204" pitchFamily="34" charset="0"/>
              </a:rPr>
              <a:t>ASK:</a:t>
            </a:r>
            <a:endParaRPr sz="1400" b="1" dirty="0">
              <a:solidFill>
                <a:srgbClr val="2A6FA8"/>
              </a:solidFill>
              <a:latin typeface="Calibri Light" panose="020F0302020204030204" pitchFamily="34" charset="0"/>
              <a:cs typeface="Calibri Light" panose="020F0302020204030204" pitchFamily="34" charset="0"/>
            </a:endParaRPr>
          </a:p>
          <a:p>
            <a:pPr marL="1200150" lvl="2" indent="-285750">
              <a:lnSpc>
                <a:spcPct val="115000"/>
              </a:lnSpc>
              <a:buClr>
                <a:srgbClr val="CC0000"/>
              </a:buClr>
              <a:buSzPct val="150000"/>
              <a:buFont typeface="Merriweather" panose="00000500000000000000" pitchFamily="2" charset="0"/>
              <a:buChar char="→"/>
            </a:pPr>
            <a:r>
              <a:rPr lang="en" sz="1400" dirty="0">
                <a:solidFill>
                  <a:srgbClr val="000000"/>
                </a:solidFill>
                <a:latin typeface="Calibri Light" panose="020F0302020204030204" pitchFamily="34" charset="0"/>
                <a:cs typeface="Calibri Light" panose="020F0302020204030204" pitchFamily="34" charset="0"/>
              </a:rPr>
              <a:t>Who might disagree with my position? Why?</a:t>
            </a:r>
            <a:endParaRPr sz="1400" dirty="0">
              <a:solidFill>
                <a:srgbClr val="000000"/>
              </a:solidFill>
              <a:latin typeface="Calibri Light" panose="020F0302020204030204" pitchFamily="34" charset="0"/>
              <a:cs typeface="Calibri Light" panose="020F0302020204030204" pitchFamily="34" charset="0"/>
            </a:endParaRPr>
          </a:p>
          <a:p>
            <a:pPr marL="1200150" lvl="2" indent="-285750">
              <a:lnSpc>
                <a:spcPct val="115000"/>
              </a:lnSpc>
              <a:buClr>
                <a:srgbClr val="CC0000"/>
              </a:buClr>
              <a:buSzPct val="150000"/>
              <a:buFont typeface="Merriweather" panose="00000500000000000000" pitchFamily="2" charset="0"/>
              <a:buChar char="→"/>
            </a:pPr>
            <a:r>
              <a:rPr lang="en" sz="1400" dirty="0">
                <a:solidFill>
                  <a:srgbClr val="000000"/>
                </a:solidFill>
                <a:latin typeface="Calibri Light" panose="020F0302020204030204" pitchFamily="34" charset="0"/>
                <a:cs typeface="Calibri Light" panose="020F0302020204030204" pitchFamily="34" charset="0"/>
              </a:rPr>
              <a:t>What gaps or omissions are there in my evidence (or reasoning)?</a:t>
            </a:r>
            <a:endParaRPr sz="1400" dirty="0">
              <a:solidFill>
                <a:srgbClr val="000000"/>
              </a:solidFill>
              <a:latin typeface="Calibri Light" panose="020F0302020204030204" pitchFamily="34" charset="0"/>
              <a:cs typeface="Calibri Light" panose="020F0302020204030204" pitchFamily="34" charset="0"/>
            </a:endParaRPr>
          </a:p>
          <a:p>
            <a:pPr marL="1200150" lvl="2" indent="-285750">
              <a:lnSpc>
                <a:spcPct val="115000"/>
              </a:lnSpc>
              <a:buClr>
                <a:srgbClr val="CC0000"/>
              </a:buClr>
              <a:buSzPct val="150000"/>
              <a:buFont typeface="Merriweather" panose="00000500000000000000" pitchFamily="2" charset="0"/>
              <a:buChar char="→"/>
            </a:pPr>
            <a:r>
              <a:rPr lang="en" sz="1400" dirty="0">
                <a:solidFill>
                  <a:srgbClr val="000000"/>
                </a:solidFill>
                <a:latin typeface="Calibri Light" panose="020F0302020204030204" pitchFamily="34" charset="0"/>
                <a:cs typeface="Calibri Light" panose="020F0302020204030204" pitchFamily="34" charset="0"/>
              </a:rPr>
              <a:t>What evidence would support an opposing position?</a:t>
            </a:r>
            <a:endParaRPr sz="1400" dirty="0">
              <a:solidFill>
                <a:srgbClr val="000000"/>
              </a:solidFill>
              <a:latin typeface="Calibri Light" panose="020F0302020204030204" pitchFamily="34" charset="0"/>
              <a:cs typeface="Calibri Light" panose="020F0302020204030204" pitchFamily="34" charset="0"/>
            </a:endParaRPr>
          </a:p>
          <a:p>
            <a:pPr marL="0" lvl="0" indent="0" algn="l" rtl="0">
              <a:lnSpc>
                <a:spcPct val="115000"/>
              </a:lnSpc>
              <a:spcBef>
                <a:spcPts val="0"/>
              </a:spcBef>
              <a:spcAft>
                <a:spcPts val="0"/>
              </a:spcAft>
              <a:buNone/>
            </a:pPr>
            <a:endParaRPr sz="1400" dirty="0">
              <a:solidFill>
                <a:srgbClr val="000000"/>
              </a:solidFill>
              <a:latin typeface="Calibri Light" panose="020F0302020204030204" pitchFamily="34" charset="0"/>
              <a:cs typeface="Calibri Light" panose="020F0302020204030204" pitchFamily="34" charset="0"/>
            </a:endParaRPr>
          </a:p>
        </p:txBody>
      </p:sp>
      <p:sp>
        <p:nvSpPr>
          <p:cNvPr id="6" name="Google Shape;1577;p14">
            <a:extLst>
              <a:ext uri="{FF2B5EF4-FFF2-40B4-BE49-F238E27FC236}">
                <a16:creationId xmlns:a16="http://schemas.microsoft.com/office/drawing/2014/main" id="{3153EBB2-4DE4-1631-C1C6-2961083234AC}"/>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17</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ctrTitle" idx="4294967295"/>
          </p:nvPr>
        </p:nvSpPr>
        <p:spPr>
          <a:xfrm>
            <a:off x="3715579" y="1528502"/>
            <a:ext cx="1712843" cy="6736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CC0000"/>
                </a:solidFill>
                <a:latin typeface="Bodoni MT Condensed" panose="02070606080606020203" pitchFamily="18" charset="0"/>
              </a:rPr>
              <a:t>Important!</a:t>
            </a:r>
            <a:endParaRPr dirty="0">
              <a:solidFill>
                <a:srgbClr val="CC0000"/>
              </a:solidFill>
              <a:latin typeface="Bodoni MT Condensed" panose="02070606080606020203" pitchFamily="18" charset="0"/>
            </a:endParaRPr>
          </a:p>
        </p:txBody>
      </p:sp>
      <p:sp>
        <p:nvSpPr>
          <p:cNvPr id="189" name="Google Shape;189;p30"/>
          <p:cNvSpPr txBox="1">
            <a:spLocks noGrp="1"/>
          </p:cNvSpPr>
          <p:nvPr>
            <p:ph type="subTitle" idx="4294967295"/>
          </p:nvPr>
        </p:nvSpPr>
        <p:spPr>
          <a:xfrm>
            <a:off x="2107500" y="2179338"/>
            <a:ext cx="4929000" cy="152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rgbClr val="000000"/>
                </a:solidFill>
                <a:latin typeface="Calibri Light" panose="020F0302020204030204" pitchFamily="34" charset="0"/>
                <a:cs typeface="Calibri Light" panose="020F0302020204030204" pitchFamily="34" charset="0"/>
              </a:rPr>
              <a:t>Always treat opposing positions respectfully and fairly. This will make your own argument much stronger because it (a) forces you to attend to the very precise reasons why someone might hold another point of view, and (b) leads you to think more carefully about why you disagree.</a:t>
            </a:r>
            <a:endParaRPr sz="1400" dirty="0">
              <a:solidFill>
                <a:srgbClr val="000000"/>
              </a:solidFill>
              <a:latin typeface="Calibri Light" panose="020F0302020204030204" pitchFamily="34" charset="0"/>
              <a:cs typeface="Calibri Light" panose="020F0302020204030204" pitchFamily="34" charset="0"/>
            </a:endParaRPr>
          </a:p>
          <a:p>
            <a:pPr marL="0" lvl="0" indent="0" algn="ctr" rtl="0">
              <a:spcBef>
                <a:spcPts val="600"/>
              </a:spcBef>
              <a:spcAft>
                <a:spcPts val="0"/>
              </a:spcAft>
              <a:buNone/>
            </a:pPr>
            <a:endParaRPr sz="1800" dirty="0">
              <a:latin typeface="Calibri Light" panose="020F0302020204030204" pitchFamily="34" charset="0"/>
              <a:cs typeface="Calibri Light" panose="020F0302020204030204" pitchFamily="34" charset="0"/>
            </a:endParaRPr>
          </a:p>
        </p:txBody>
      </p:sp>
      <p:sp>
        <p:nvSpPr>
          <p:cNvPr id="7" name="Google Shape;1577;p14">
            <a:extLst>
              <a:ext uri="{FF2B5EF4-FFF2-40B4-BE49-F238E27FC236}">
                <a16:creationId xmlns:a16="http://schemas.microsoft.com/office/drawing/2014/main" id="{E6CD6513-424C-5F62-FF46-1B17455B8B87}"/>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18</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9" name="Google Shape;54;p13">
            <a:extLst>
              <a:ext uri="{FF2B5EF4-FFF2-40B4-BE49-F238E27FC236}">
                <a16:creationId xmlns:a16="http://schemas.microsoft.com/office/drawing/2014/main" id="{7CD09AC9-A672-68E0-D9A4-CE07F40D8C80}"/>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Three Considerations for Critical Reading</a:t>
            </a:r>
            <a:endParaRPr kumimoji="0" lang="en-US"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endParaRPr>
          </a:p>
        </p:txBody>
      </p:sp>
      <p:sp>
        <p:nvSpPr>
          <p:cNvPr id="200" name="Google Shape;200;p31"/>
          <p:cNvSpPr/>
          <p:nvPr/>
        </p:nvSpPr>
        <p:spPr>
          <a:xfrm>
            <a:off x="1130925" y="1909250"/>
            <a:ext cx="2409600" cy="1325100"/>
          </a:xfrm>
          <a:prstGeom prst="homePlate">
            <a:avLst>
              <a:gd name="adj" fmla="val 30129"/>
            </a:avLst>
          </a:prstGeom>
          <a:solidFill>
            <a:srgbClr val="2A6FA8"/>
          </a:solidFill>
          <a:ln w="158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1"/>
                </a:solidFill>
                <a:latin typeface="Calibri Light" panose="020F0302020204030204" pitchFamily="34" charset="0"/>
                <a:ea typeface="Sniglet"/>
                <a:cs typeface="Calibri Light" panose="020F0302020204030204" pitchFamily="34" charset="0"/>
                <a:sym typeface="Sniglet"/>
              </a:rPr>
              <a:t>Identify</a:t>
            </a:r>
            <a:endParaRPr sz="1800" b="1" dirty="0">
              <a:solidFill>
                <a:schemeClr val="bg1"/>
              </a:solidFill>
              <a:latin typeface="Calibri Light" panose="020F0302020204030204" pitchFamily="34" charset="0"/>
              <a:ea typeface="Sniglet"/>
              <a:cs typeface="Calibri Light" panose="020F0302020204030204" pitchFamily="34" charset="0"/>
              <a:sym typeface="Sniglet"/>
            </a:endParaRPr>
          </a:p>
        </p:txBody>
      </p:sp>
      <p:sp>
        <p:nvSpPr>
          <p:cNvPr id="201" name="Google Shape;201;p31"/>
          <p:cNvSpPr/>
          <p:nvPr/>
        </p:nvSpPr>
        <p:spPr>
          <a:xfrm>
            <a:off x="3296782" y="1909250"/>
            <a:ext cx="2455800" cy="1325100"/>
          </a:xfrm>
          <a:prstGeom prst="chevron">
            <a:avLst>
              <a:gd name="adj" fmla="val 29853"/>
            </a:avLst>
          </a:prstGeom>
          <a:solidFill>
            <a:srgbClr val="CC0000"/>
          </a:solidFill>
          <a:ln w="158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1"/>
                </a:solidFill>
                <a:latin typeface="Calibri Light" panose="020F0302020204030204" pitchFamily="34" charset="0"/>
                <a:ea typeface="Sniglet"/>
                <a:cs typeface="Calibri Light" panose="020F0302020204030204" pitchFamily="34" charset="0"/>
                <a:sym typeface="Sniglet"/>
              </a:rPr>
              <a:t>Analyze</a:t>
            </a:r>
            <a:endParaRPr sz="1800" b="1" dirty="0">
              <a:solidFill>
                <a:schemeClr val="bg1"/>
              </a:solidFill>
              <a:latin typeface="Calibri Light" panose="020F0302020204030204" pitchFamily="34" charset="0"/>
              <a:ea typeface="Sniglet"/>
              <a:cs typeface="Calibri Light" panose="020F0302020204030204" pitchFamily="34" charset="0"/>
              <a:sym typeface="Sniglet"/>
            </a:endParaRPr>
          </a:p>
        </p:txBody>
      </p:sp>
      <p:sp>
        <p:nvSpPr>
          <p:cNvPr id="202" name="Google Shape;202;p31"/>
          <p:cNvSpPr/>
          <p:nvPr/>
        </p:nvSpPr>
        <p:spPr>
          <a:xfrm>
            <a:off x="5508978" y="1909250"/>
            <a:ext cx="2455800" cy="1325100"/>
          </a:xfrm>
          <a:prstGeom prst="chevron">
            <a:avLst>
              <a:gd name="adj" fmla="val 29853"/>
            </a:avLst>
          </a:prstGeom>
          <a:solidFill>
            <a:schemeClr val="bg1"/>
          </a:solidFill>
          <a:ln w="158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Calibri Light" panose="020F0302020204030204" pitchFamily="34" charset="0"/>
                <a:ea typeface="Sniglet"/>
                <a:cs typeface="Calibri Light" panose="020F0302020204030204" pitchFamily="34" charset="0"/>
                <a:sym typeface="Sniglet"/>
              </a:rPr>
              <a:t>Evaluate</a:t>
            </a:r>
            <a:endParaRPr sz="1800" b="1" dirty="0">
              <a:latin typeface="Calibri Light" panose="020F0302020204030204" pitchFamily="34" charset="0"/>
              <a:ea typeface="Sniglet"/>
              <a:cs typeface="Calibri Light" panose="020F0302020204030204" pitchFamily="34" charset="0"/>
              <a:sym typeface="Sniglet"/>
            </a:endParaRPr>
          </a:p>
        </p:txBody>
      </p:sp>
      <p:sp>
        <p:nvSpPr>
          <p:cNvPr id="8" name="Google Shape;1577;p14">
            <a:extLst>
              <a:ext uri="{FF2B5EF4-FFF2-40B4-BE49-F238E27FC236}">
                <a16:creationId xmlns:a16="http://schemas.microsoft.com/office/drawing/2014/main" id="{FD0F24CE-5E0C-ADF4-B2FB-445E25B5CA17}"/>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19</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061550" y="762534"/>
            <a:ext cx="70209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dirty="0">
                <a:solidFill>
                  <a:srgbClr val="2A6FA8"/>
                </a:solidFill>
                <a:latin typeface="Bodoni MT Condensed" panose="02070606080606020203" pitchFamily="18" charset="0"/>
              </a:rPr>
              <a:t>Argumentation, In Review</a:t>
            </a:r>
            <a:endParaRPr b="0" dirty="0">
              <a:solidFill>
                <a:srgbClr val="2A6FA8"/>
              </a:solidFill>
              <a:latin typeface="Bodoni MT Condensed" panose="02070606080606020203" pitchFamily="18" charset="0"/>
            </a:endParaRPr>
          </a:p>
        </p:txBody>
      </p:sp>
      <p:sp>
        <p:nvSpPr>
          <p:cNvPr id="55" name="Google Shape;55;p13"/>
          <p:cNvSpPr txBox="1">
            <a:spLocks noGrp="1"/>
          </p:cNvSpPr>
          <p:nvPr>
            <p:ph type="body" idx="2"/>
          </p:nvPr>
        </p:nvSpPr>
        <p:spPr>
          <a:xfrm>
            <a:off x="1141138" y="1374949"/>
            <a:ext cx="3314748" cy="241537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b="1" dirty="0">
                <a:solidFill>
                  <a:srgbClr val="CC0000"/>
                </a:solidFill>
                <a:latin typeface="Calibri Light" panose="020F0302020204030204" pitchFamily="34" charset="0"/>
                <a:cs typeface="Calibri Light" panose="020F0302020204030204" pitchFamily="34" charset="0"/>
              </a:rPr>
              <a:t>What is It?</a:t>
            </a:r>
            <a:endParaRPr sz="1200" b="1" dirty="0">
              <a:solidFill>
                <a:srgbClr val="CC0000"/>
              </a:solidFill>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n" sz="1200" dirty="0">
                <a:solidFill>
                  <a:srgbClr val="000000"/>
                </a:solidFill>
                <a:latin typeface="Calibri Light" panose="020F0302020204030204" pitchFamily="34" charset="0"/>
                <a:cs typeface="Calibri Light" panose="020F0302020204030204" pitchFamily="34" charset="0"/>
              </a:rPr>
              <a:t>An argument is an effort to justify a particular conclusion. The justification should be strong enough to persuade others that your conclusion is the correct one</a:t>
            </a:r>
            <a:endParaRPr sz="1200" dirty="0">
              <a:solidFill>
                <a:srgbClr val="000000"/>
              </a:solidFill>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endParaRPr sz="1200" dirty="0">
              <a:solidFill>
                <a:srgbClr val="000000"/>
              </a:solidFill>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n" sz="1200" dirty="0">
                <a:solidFill>
                  <a:srgbClr val="000000"/>
                </a:solidFill>
                <a:latin typeface="Calibri Light" panose="020F0302020204030204" pitchFamily="34" charset="0"/>
                <a:cs typeface="Calibri Light" panose="020F0302020204030204" pitchFamily="34" charset="0"/>
              </a:rPr>
              <a:t>Every argument consists of premises and a conclusion. The premises are particular statements that provide the reasons or evidence supporting your conclusion. The conclusion is, of course, the position that you are arguing for.</a:t>
            </a:r>
            <a:endParaRPr sz="1200" dirty="0">
              <a:solidFill>
                <a:srgbClr val="000000"/>
              </a:solidFill>
              <a:latin typeface="Calibri Light" panose="020F0302020204030204" pitchFamily="34" charset="0"/>
              <a:cs typeface="Calibri Light" panose="020F0302020204030204" pitchFamily="34" charset="0"/>
            </a:endParaRPr>
          </a:p>
          <a:p>
            <a:pPr marL="0" lvl="0" indent="0" algn="l" rtl="0">
              <a:lnSpc>
                <a:spcPct val="115000"/>
              </a:lnSpc>
              <a:spcBef>
                <a:spcPts val="0"/>
              </a:spcBef>
              <a:spcAft>
                <a:spcPts val="0"/>
              </a:spcAft>
              <a:buNone/>
            </a:pPr>
            <a:endParaRPr sz="1200" dirty="0">
              <a:solidFill>
                <a:srgbClr val="000000"/>
              </a:solidFill>
              <a:latin typeface="Calibri Light" panose="020F0302020204030204" pitchFamily="34" charset="0"/>
              <a:ea typeface="Arial"/>
              <a:cs typeface="Calibri Light" panose="020F0302020204030204" pitchFamily="34" charset="0"/>
              <a:sym typeface="Arial"/>
            </a:endParaRPr>
          </a:p>
          <a:p>
            <a:pPr marL="0" lvl="0" indent="0" algn="l" rtl="0">
              <a:spcBef>
                <a:spcPts val="600"/>
              </a:spcBef>
              <a:spcAft>
                <a:spcPts val="0"/>
              </a:spcAft>
              <a:buNone/>
            </a:pPr>
            <a:endParaRPr sz="1200" dirty="0">
              <a:latin typeface="Calibri Light" panose="020F0302020204030204" pitchFamily="34" charset="0"/>
              <a:cs typeface="Calibri Light" panose="020F0302020204030204" pitchFamily="34" charset="0"/>
            </a:endParaRPr>
          </a:p>
        </p:txBody>
      </p:sp>
      <p:sp>
        <p:nvSpPr>
          <p:cNvPr id="56" name="Google Shape;56;p13"/>
          <p:cNvSpPr txBox="1">
            <a:spLocks noGrp="1"/>
          </p:cNvSpPr>
          <p:nvPr>
            <p:ph type="body" idx="2"/>
          </p:nvPr>
        </p:nvSpPr>
        <p:spPr>
          <a:xfrm>
            <a:off x="4468395" y="1374949"/>
            <a:ext cx="3403500" cy="241537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b="1" dirty="0">
                <a:solidFill>
                  <a:srgbClr val="CC0000"/>
                </a:solidFill>
                <a:latin typeface="Calibri Light" panose="020F0302020204030204" pitchFamily="34" charset="0"/>
                <a:cs typeface="Calibri Light" panose="020F0302020204030204" pitchFamily="34" charset="0"/>
              </a:rPr>
              <a:t>Types:</a:t>
            </a:r>
            <a:br>
              <a:rPr lang="en" sz="1200" b="1" dirty="0">
                <a:solidFill>
                  <a:srgbClr val="CC0000"/>
                </a:solidFill>
                <a:latin typeface="Calibri Light" panose="020F0302020204030204" pitchFamily="34" charset="0"/>
                <a:cs typeface="Calibri Light" panose="020F0302020204030204" pitchFamily="34" charset="0"/>
              </a:rPr>
            </a:br>
            <a:r>
              <a:rPr lang="en" sz="1200" dirty="0">
                <a:solidFill>
                  <a:srgbClr val="000000"/>
                </a:solidFill>
                <a:latin typeface="Calibri Light" panose="020F0302020204030204" pitchFamily="34" charset="0"/>
                <a:cs typeface="Calibri Light" panose="020F0302020204030204" pitchFamily="34" charset="0"/>
              </a:rPr>
              <a:t>Deductive, Inductive, Abductive, Analogy, and hybridized (two or more in complex conjunction).</a:t>
            </a:r>
          </a:p>
          <a:p>
            <a:pPr marL="0" lvl="0" indent="0" algn="l" rtl="0">
              <a:spcBef>
                <a:spcPts val="600"/>
              </a:spcBef>
              <a:spcAft>
                <a:spcPts val="0"/>
              </a:spcAft>
              <a:buNone/>
            </a:pPr>
            <a:endParaRPr lang="en" sz="1200" dirty="0">
              <a:solidFill>
                <a:srgbClr val="000000"/>
              </a:solidFill>
              <a:latin typeface="Calibri Light" panose="020F0302020204030204" pitchFamily="34" charset="0"/>
              <a:cs typeface="Calibri Light" panose="020F0302020204030204" pitchFamily="34" charset="0"/>
            </a:endParaRPr>
          </a:p>
          <a:p>
            <a:pPr marL="0" indent="0">
              <a:buNone/>
            </a:pPr>
            <a:r>
              <a:rPr lang="en-US" sz="1200" dirty="0">
                <a:solidFill>
                  <a:srgbClr val="000000"/>
                </a:solidFill>
                <a:latin typeface="Calibri Light" panose="020F0302020204030204" pitchFamily="34" charset="0"/>
                <a:cs typeface="Calibri Light" panose="020F0302020204030204" pitchFamily="34" charset="0"/>
              </a:rPr>
              <a:t>Now we’ll look at how to </a:t>
            </a:r>
            <a:r>
              <a:rPr lang="en-US" sz="1200" i="1" dirty="0">
                <a:solidFill>
                  <a:srgbClr val="000000"/>
                </a:solidFill>
                <a:latin typeface="Calibri Light" panose="020F0302020204030204" pitchFamily="34" charset="0"/>
                <a:cs typeface="Calibri Light" panose="020F0302020204030204" pitchFamily="34" charset="0"/>
              </a:rPr>
              <a:t>construct</a:t>
            </a:r>
            <a:r>
              <a:rPr lang="en-US" sz="1200" dirty="0">
                <a:solidFill>
                  <a:srgbClr val="000000"/>
                </a:solidFill>
                <a:latin typeface="Calibri Light" panose="020F0302020204030204" pitchFamily="34" charset="0"/>
                <a:cs typeface="Calibri Light" panose="020F0302020204030204" pitchFamily="34" charset="0"/>
              </a:rPr>
              <a:t> more complex arguments beyond the literary analysis, five-paragraph essay. Generally, this requires different considerations, and often more open-minded recognition of potential failures of reasoning and evidence in a </a:t>
            </a:r>
            <a:r>
              <a:rPr lang="en-US" sz="1200" i="1" dirty="0">
                <a:solidFill>
                  <a:srgbClr val="000000"/>
                </a:solidFill>
                <a:latin typeface="Calibri Light" panose="020F0302020204030204" pitchFamily="34" charset="0"/>
                <a:cs typeface="Calibri Light" panose="020F0302020204030204" pitchFamily="34" charset="0"/>
              </a:rPr>
              <a:t>conscious</a:t>
            </a:r>
            <a:r>
              <a:rPr lang="en-US" sz="1200" dirty="0">
                <a:solidFill>
                  <a:srgbClr val="000000"/>
                </a:solidFill>
                <a:latin typeface="Calibri Light" panose="020F0302020204030204" pitchFamily="34" charset="0"/>
                <a:cs typeface="Calibri Light" panose="020F0302020204030204" pitchFamily="34" charset="0"/>
              </a:rPr>
              <a:t> and </a:t>
            </a:r>
            <a:r>
              <a:rPr lang="en-US" sz="1200" i="1" dirty="0">
                <a:solidFill>
                  <a:srgbClr val="000000"/>
                </a:solidFill>
                <a:latin typeface="Calibri Light" panose="020F0302020204030204" pitchFamily="34" charset="0"/>
                <a:cs typeface="Calibri Light" panose="020F0302020204030204" pitchFamily="34" charset="0"/>
              </a:rPr>
              <a:t>explicit</a:t>
            </a:r>
            <a:r>
              <a:rPr lang="en-US" sz="1200" dirty="0">
                <a:solidFill>
                  <a:srgbClr val="000000"/>
                </a:solidFill>
                <a:latin typeface="Calibri Light" panose="020F0302020204030204" pitchFamily="34" charset="0"/>
                <a:cs typeface="Calibri Light" panose="020F0302020204030204" pitchFamily="34" charset="0"/>
              </a:rPr>
              <a:t> way.</a:t>
            </a:r>
            <a:endParaRPr sz="1200" dirty="0">
              <a:solidFill>
                <a:srgbClr val="000000"/>
              </a:solidFill>
              <a:latin typeface="Calibri Light" panose="020F0302020204030204" pitchFamily="34" charset="0"/>
              <a:cs typeface="Calibri Light" panose="020F0302020204030204" pitchFamily="34" charset="0"/>
            </a:endParaRPr>
          </a:p>
          <a:p>
            <a:pPr marL="0" lvl="0" indent="0" algn="l" rtl="0">
              <a:spcBef>
                <a:spcPts val="600"/>
              </a:spcBef>
              <a:spcAft>
                <a:spcPts val="0"/>
              </a:spcAft>
              <a:buNone/>
            </a:pPr>
            <a:endParaRPr sz="1200" dirty="0">
              <a:latin typeface="Calibri Light" panose="020F0302020204030204" pitchFamily="34" charset="0"/>
              <a:cs typeface="Calibri Light" panose="020F0302020204030204" pitchFamily="34" charset="0"/>
            </a:endParaRPr>
          </a:p>
          <a:p>
            <a:pPr marL="0" lvl="0" indent="0" algn="l" rtl="0">
              <a:spcBef>
                <a:spcPts val="600"/>
              </a:spcBef>
              <a:spcAft>
                <a:spcPts val="0"/>
              </a:spcAft>
              <a:buNone/>
            </a:pPr>
            <a:endParaRPr sz="1200" dirty="0">
              <a:latin typeface="Calibri Light" panose="020F0302020204030204" pitchFamily="34" charset="0"/>
              <a:cs typeface="Calibri Light" panose="020F0302020204030204" pitchFamily="34" charset="0"/>
            </a:endParaRPr>
          </a:p>
        </p:txBody>
      </p:sp>
      <p:sp>
        <p:nvSpPr>
          <p:cNvPr id="9" name="Google Shape;1577;p14">
            <a:extLst>
              <a:ext uri="{FF2B5EF4-FFF2-40B4-BE49-F238E27FC236}">
                <a16:creationId xmlns:a16="http://schemas.microsoft.com/office/drawing/2014/main" id="{92224E31-57B8-909C-AFEA-8BF1216E70E8}"/>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2</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7" name="Google Shape;54;p13">
            <a:extLst>
              <a:ext uri="{FF2B5EF4-FFF2-40B4-BE49-F238E27FC236}">
                <a16:creationId xmlns:a16="http://schemas.microsoft.com/office/drawing/2014/main" id="{F58B9726-7DF3-D5D7-4751-B0CCD60C56D8}"/>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Final Return to the Original Big Tech Article</a:t>
            </a:r>
            <a:endParaRPr kumimoji="0" lang="en-US"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endParaRPr>
          </a:p>
        </p:txBody>
      </p:sp>
      <p:sp>
        <p:nvSpPr>
          <p:cNvPr id="209" name="Google Shape;209;p32"/>
          <p:cNvSpPr txBox="1">
            <a:spLocks noGrp="1"/>
          </p:cNvSpPr>
          <p:nvPr>
            <p:ph type="body" idx="1"/>
          </p:nvPr>
        </p:nvSpPr>
        <p:spPr>
          <a:xfrm>
            <a:off x="1465942" y="1437426"/>
            <a:ext cx="6350001" cy="2481431"/>
          </a:xfrm>
          <a:prstGeom prst="rect">
            <a:avLst/>
          </a:prstGeom>
        </p:spPr>
        <p:txBody>
          <a:bodyPr spcFirstLastPara="1" wrap="square" lIns="91425" tIns="91425" rIns="91425" bIns="91425" anchor="t" anchorCtr="0">
            <a:noAutofit/>
          </a:bodyPr>
          <a:lstStyle/>
          <a:p>
            <a:pPr marL="146050" lvl="0" indent="0" algn="l" rtl="0">
              <a:lnSpc>
                <a:spcPct val="115000"/>
              </a:lnSpc>
              <a:spcBef>
                <a:spcPts val="600"/>
              </a:spcBef>
              <a:spcAft>
                <a:spcPts val="0"/>
              </a:spcAft>
              <a:buClr>
                <a:srgbClr val="434343"/>
              </a:buClr>
              <a:buSzPts val="1300"/>
              <a:buNone/>
            </a:pPr>
            <a:r>
              <a:rPr lang="en" sz="1400" b="1" dirty="0">
                <a:latin typeface="Calibri Light" panose="020F0302020204030204" pitchFamily="34" charset="0"/>
                <a:cs typeface="Calibri Light" panose="020F0302020204030204" pitchFamily="34" charset="0"/>
              </a:rPr>
              <a:t>Do that final evaluation; ask yourselves the questions:</a:t>
            </a:r>
          </a:p>
          <a:p>
            <a:pPr marL="317500" lvl="0" indent="-171450" algn="l" rtl="0">
              <a:spcBef>
                <a:spcPts val="600"/>
              </a:spcBef>
              <a:spcAft>
                <a:spcPts val="0"/>
              </a:spcAft>
              <a:buClr>
                <a:srgbClr val="CC0000"/>
              </a:buClr>
              <a:buSzPct val="140000"/>
              <a:buFont typeface="Wingdings" panose="05000000000000000000" pitchFamily="2" charset="2"/>
              <a:buChar char="ü"/>
            </a:pPr>
            <a:r>
              <a:rPr lang="en" sz="1200" dirty="0">
                <a:latin typeface="Calibri Light" panose="020F0302020204030204" pitchFamily="34" charset="0"/>
                <a:cs typeface="Calibri Light" panose="020F0302020204030204" pitchFamily="34" charset="0"/>
              </a:rPr>
              <a:t>Is this argument logical (it is, so next step); is the evidence provided strong enough to support the claims? Do you have your own knowledge that could further support, or deny, her claims?</a:t>
            </a:r>
          </a:p>
          <a:p>
            <a:pPr marL="317500" lvl="0" indent="-171450" algn="l" rtl="0">
              <a:spcBef>
                <a:spcPts val="600"/>
              </a:spcBef>
              <a:spcAft>
                <a:spcPts val="0"/>
              </a:spcAft>
              <a:buClr>
                <a:srgbClr val="CC0000"/>
              </a:buClr>
              <a:buSzPct val="140000"/>
              <a:buFont typeface="Wingdings" panose="05000000000000000000" pitchFamily="2" charset="2"/>
              <a:buChar char="ü"/>
            </a:pPr>
            <a:r>
              <a:rPr lang="en" sz="1200" dirty="0">
                <a:latin typeface="Calibri Light" panose="020F0302020204030204" pitchFamily="34" charset="0"/>
                <a:cs typeface="Calibri Light" panose="020F0302020204030204" pitchFamily="34" charset="0"/>
              </a:rPr>
              <a:t>Does she do her due diligence in addressing counter arguments? Are her refutations strong enough?</a:t>
            </a:r>
          </a:p>
          <a:p>
            <a:pPr marL="317500" lvl="0" indent="-171450" algn="l" rtl="0">
              <a:lnSpc>
                <a:spcPct val="115000"/>
              </a:lnSpc>
              <a:spcBef>
                <a:spcPts val="600"/>
              </a:spcBef>
              <a:spcAft>
                <a:spcPts val="0"/>
              </a:spcAft>
              <a:buClr>
                <a:srgbClr val="CC0000"/>
              </a:buClr>
              <a:buSzPct val="140000"/>
              <a:buFont typeface="Wingdings" panose="05000000000000000000" pitchFamily="2" charset="2"/>
              <a:buChar char="ü"/>
            </a:pPr>
            <a:r>
              <a:rPr lang="en" sz="1200" dirty="0">
                <a:latin typeface="Calibri Light" panose="020F0302020204030204" pitchFamily="34" charset="0"/>
                <a:cs typeface="Calibri Light" panose="020F0302020204030204" pitchFamily="34" charset="0"/>
              </a:rPr>
              <a:t>Who is this author? Research her. Does her authority carry weight in this argument?</a:t>
            </a:r>
          </a:p>
          <a:p>
            <a:pPr marL="317500" lvl="0" indent="-171450" algn="l" rtl="0">
              <a:spcBef>
                <a:spcPts val="600"/>
              </a:spcBef>
              <a:spcAft>
                <a:spcPts val="0"/>
              </a:spcAft>
              <a:buClr>
                <a:srgbClr val="CC0000"/>
              </a:buClr>
              <a:buSzPct val="140000"/>
              <a:buFont typeface="Wingdings" panose="05000000000000000000" pitchFamily="2" charset="2"/>
              <a:buChar char="ü"/>
            </a:pPr>
            <a:r>
              <a:rPr lang="en" sz="1200" dirty="0">
                <a:latin typeface="Calibri Light" panose="020F0302020204030204" pitchFamily="34" charset="0"/>
                <a:cs typeface="Calibri Light" panose="020F0302020204030204" pitchFamily="34" charset="0"/>
              </a:rPr>
              <a:t>Who is her intended audience? Use contextual clues--is her argument persuasive for that audience?</a:t>
            </a:r>
          </a:p>
          <a:p>
            <a:pPr marL="317500" lvl="0" indent="-171450" algn="l" rtl="0">
              <a:lnSpc>
                <a:spcPct val="115000"/>
              </a:lnSpc>
              <a:spcBef>
                <a:spcPts val="600"/>
              </a:spcBef>
              <a:spcAft>
                <a:spcPts val="0"/>
              </a:spcAft>
              <a:buClr>
                <a:srgbClr val="CC0000"/>
              </a:buClr>
              <a:buSzPct val="140000"/>
              <a:buFont typeface="Wingdings" panose="05000000000000000000" pitchFamily="2" charset="2"/>
              <a:buChar char="ü"/>
            </a:pPr>
            <a:r>
              <a:rPr lang="en" sz="1200" dirty="0">
                <a:latin typeface="Calibri Light" panose="020F0302020204030204" pitchFamily="34" charset="0"/>
                <a:cs typeface="Calibri Light" panose="020F0302020204030204" pitchFamily="34" charset="0"/>
              </a:rPr>
              <a:t>Are her rhetorical strategies (ethos/pathos/logos) clear? Strong? Sincere (and not deceptive)?</a:t>
            </a:r>
            <a:endParaRPr sz="1200" dirty="0">
              <a:latin typeface="Calibri Light" panose="020F0302020204030204" pitchFamily="34" charset="0"/>
              <a:cs typeface="Calibri Light" panose="020F0302020204030204" pitchFamily="34" charset="0"/>
            </a:endParaRPr>
          </a:p>
        </p:txBody>
      </p:sp>
      <p:sp>
        <p:nvSpPr>
          <p:cNvPr id="6" name="Google Shape;1577;p14">
            <a:extLst>
              <a:ext uri="{FF2B5EF4-FFF2-40B4-BE49-F238E27FC236}">
                <a16:creationId xmlns:a16="http://schemas.microsoft.com/office/drawing/2014/main" id="{E52F48D6-B8E4-010B-D6CD-113B40F5AAC7}"/>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20</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1583850" y="1884745"/>
            <a:ext cx="5976300" cy="119228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dirty="0">
                <a:solidFill>
                  <a:srgbClr val="CC0000"/>
                </a:solidFill>
                <a:latin typeface="Bodoni MT Condensed" panose="02070606080606020203" pitchFamily="18" charset="0"/>
              </a:rPr>
              <a:t>This concludes our seminar modules!</a:t>
            </a:r>
            <a:br>
              <a:rPr lang="en" b="0" dirty="0">
                <a:solidFill>
                  <a:srgbClr val="CC0000"/>
                </a:solidFill>
                <a:latin typeface="Bodoni MT Condensed" panose="02070606080606020203" pitchFamily="18" charset="0"/>
              </a:rPr>
            </a:br>
            <a:r>
              <a:rPr lang="en" b="0" dirty="0">
                <a:solidFill>
                  <a:srgbClr val="000000"/>
                </a:solidFill>
                <a:latin typeface="Bodoni MT Condensed" panose="02070606080606020203" pitchFamily="18" charset="0"/>
              </a:rPr>
              <a:t>Thank You!</a:t>
            </a:r>
            <a:endParaRPr b="0" dirty="0">
              <a:solidFill>
                <a:srgbClr val="000000"/>
              </a:solidFill>
              <a:latin typeface="Bodoni MT Condensed" panose="020706060806060202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8" name="Google Shape;54;p13">
            <a:extLst>
              <a:ext uri="{FF2B5EF4-FFF2-40B4-BE49-F238E27FC236}">
                <a16:creationId xmlns:a16="http://schemas.microsoft.com/office/drawing/2014/main" id="{1767D07E-BB82-A21B-FF49-B11E54C97F18}"/>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4800"/>
              <a:buFont typeface="Patrick Hand SC"/>
              <a:buNone/>
              <a:defRPr sz="4800" b="0"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4800"/>
              <a:buFont typeface="Patrick Hand SC"/>
              <a:buNone/>
              <a:tabLst/>
              <a:defRPr/>
            </a:pPr>
            <a:r>
              <a:rPr kumimoji="0" lang="en" sz="32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Constructing the Argument</a:t>
            </a:r>
            <a:endParaRPr kumimoji="0" lang="en-US"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endParaRPr>
          </a:p>
        </p:txBody>
      </p:sp>
      <p:sp>
        <p:nvSpPr>
          <p:cNvPr id="64" name="Google Shape;64;p14"/>
          <p:cNvSpPr txBox="1">
            <a:spLocks noGrp="1"/>
          </p:cNvSpPr>
          <p:nvPr>
            <p:ph type="subTitle" idx="1"/>
          </p:nvPr>
        </p:nvSpPr>
        <p:spPr>
          <a:xfrm>
            <a:off x="1821550" y="1544655"/>
            <a:ext cx="5500800" cy="1684775"/>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rgbClr val="CC0000"/>
              </a:buClr>
              <a:buSzPct val="150000"/>
              <a:buFont typeface="Wingdings" panose="05000000000000000000" pitchFamily="2" charset="2"/>
              <a:buChar char="ü"/>
            </a:pPr>
            <a:r>
              <a:rPr lang="en" sz="1200" dirty="0">
                <a:solidFill>
                  <a:srgbClr val="000000"/>
                </a:solidFill>
                <a:latin typeface="Calibri Light" panose="020F0302020204030204" pitchFamily="34" charset="0"/>
                <a:cs typeface="Calibri Light" panose="020F0302020204030204" pitchFamily="34" charset="0"/>
              </a:rPr>
              <a:t>The first step to creating an argument is to know what you are going to be arguing for. What thesis or conclusion will you defend? Often, you will need to research the differing positions on your subject before you can fully determine this.</a:t>
            </a:r>
            <a:endParaRPr sz="1200" dirty="0">
              <a:solidFill>
                <a:srgbClr val="000000"/>
              </a:solidFill>
              <a:latin typeface="Calibri Light" panose="020F0302020204030204" pitchFamily="34" charset="0"/>
              <a:cs typeface="Calibri Light" panose="020F0302020204030204" pitchFamily="34" charset="0"/>
            </a:endParaRPr>
          </a:p>
          <a:p>
            <a:pPr marL="0" lvl="0" indent="0" algn="l" rtl="0">
              <a:lnSpc>
                <a:spcPct val="115000"/>
              </a:lnSpc>
              <a:spcBef>
                <a:spcPts val="0"/>
              </a:spcBef>
              <a:spcAft>
                <a:spcPts val="0"/>
              </a:spcAft>
              <a:buNone/>
            </a:pPr>
            <a:endParaRPr sz="1200" dirty="0">
              <a:solidFill>
                <a:srgbClr val="000000"/>
              </a:solidFill>
              <a:latin typeface="Calibri Light" panose="020F0302020204030204" pitchFamily="34" charset="0"/>
              <a:cs typeface="Calibri Light" panose="020F0302020204030204" pitchFamily="34" charset="0"/>
            </a:endParaRPr>
          </a:p>
          <a:p>
            <a:pPr marL="171450" lvl="0" indent="-171450" algn="l" rtl="0">
              <a:lnSpc>
                <a:spcPct val="115000"/>
              </a:lnSpc>
              <a:spcBef>
                <a:spcPts val="0"/>
              </a:spcBef>
              <a:spcAft>
                <a:spcPts val="0"/>
              </a:spcAft>
              <a:buClr>
                <a:srgbClr val="CC0000"/>
              </a:buClr>
              <a:buSzPct val="150000"/>
              <a:buFont typeface="Wingdings" panose="05000000000000000000" pitchFamily="2" charset="2"/>
              <a:buChar char="ü"/>
            </a:pPr>
            <a:r>
              <a:rPr lang="en" sz="1200" dirty="0">
                <a:solidFill>
                  <a:srgbClr val="000000"/>
                </a:solidFill>
                <a:latin typeface="Calibri Light" panose="020F0302020204030204" pitchFamily="34" charset="0"/>
                <a:cs typeface="Calibri Light" panose="020F0302020204030204" pitchFamily="34" charset="0"/>
              </a:rPr>
              <a:t>The second step is to determine your premises, which comprise the reasons or evidence that support your conclusion.</a:t>
            </a:r>
            <a:endParaRPr sz="1200" dirty="0">
              <a:latin typeface="Calibri Light" panose="020F0302020204030204" pitchFamily="34" charset="0"/>
              <a:cs typeface="Calibri Light" panose="020F0302020204030204" pitchFamily="34" charset="0"/>
            </a:endParaRPr>
          </a:p>
        </p:txBody>
      </p:sp>
      <p:sp>
        <p:nvSpPr>
          <p:cNvPr id="7" name="Google Shape;1577;p14">
            <a:extLst>
              <a:ext uri="{FF2B5EF4-FFF2-40B4-BE49-F238E27FC236}">
                <a16:creationId xmlns:a16="http://schemas.microsoft.com/office/drawing/2014/main" id="{7AFC9C6A-ABD8-9002-8697-0F5895144B99}"/>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3</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5"/>
          <p:cNvSpPr txBox="1">
            <a:spLocks noGrp="1"/>
          </p:cNvSpPr>
          <p:nvPr>
            <p:ph type="body" idx="1"/>
          </p:nvPr>
        </p:nvSpPr>
        <p:spPr>
          <a:xfrm>
            <a:off x="1049500" y="1321314"/>
            <a:ext cx="7020900" cy="270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000000"/>
                </a:solidFill>
                <a:latin typeface="Calibri Light" panose="020F0302020204030204" pitchFamily="34" charset="0"/>
                <a:cs typeface="Calibri Light" panose="020F0302020204030204" pitchFamily="34" charset="0"/>
              </a:rPr>
              <a:t>To support your position, you may rely on many different types of evidence including measurements, statistics, authority, reasoning, observation, and experience. It is helpful to consider the strengths and limits of the different types of evidence when choosing what to include.</a:t>
            </a:r>
          </a:p>
          <a:p>
            <a:pPr marL="0" lvl="0" indent="0" algn="l" rtl="0">
              <a:spcBef>
                <a:spcPts val="0"/>
              </a:spcBef>
              <a:spcAft>
                <a:spcPts val="0"/>
              </a:spcAft>
              <a:buNone/>
            </a:pPr>
            <a:endParaRPr sz="1200" dirty="0">
              <a:solidFill>
                <a:srgbClr val="000000"/>
              </a:solidFill>
              <a:latin typeface="Calibri Light" panose="020F0302020204030204" pitchFamily="34" charset="0"/>
              <a:cs typeface="Calibri Light" panose="020F0302020204030204" pitchFamily="34" charset="0"/>
            </a:endParaRPr>
          </a:p>
          <a:p>
            <a:pPr marL="0" lvl="0" indent="0" algn="l" rtl="0">
              <a:lnSpc>
                <a:spcPct val="115000"/>
              </a:lnSpc>
              <a:spcBef>
                <a:spcPts val="0"/>
              </a:spcBef>
              <a:spcAft>
                <a:spcPts val="0"/>
              </a:spcAft>
              <a:buNone/>
            </a:pPr>
            <a:r>
              <a:rPr lang="en" sz="1100" b="1" dirty="0">
                <a:solidFill>
                  <a:srgbClr val="2A6FA8"/>
                </a:solidFill>
                <a:latin typeface="Calibri Light" panose="020F0302020204030204" pitchFamily="34" charset="0"/>
                <a:cs typeface="Calibri Light" panose="020F0302020204030204" pitchFamily="34" charset="0"/>
              </a:rPr>
              <a:t>	</a:t>
            </a:r>
            <a:r>
              <a:rPr lang="en" sz="1400" b="1" dirty="0">
                <a:solidFill>
                  <a:srgbClr val="2A6FA8"/>
                </a:solidFill>
                <a:latin typeface="Calibri Light" panose="020F0302020204030204" pitchFamily="34" charset="0"/>
                <a:cs typeface="Calibri Light" panose="020F0302020204030204" pitchFamily="34" charset="0"/>
              </a:rPr>
              <a:t>Consider:</a:t>
            </a:r>
            <a:endParaRPr sz="1400" b="1" dirty="0">
              <a:solidFill>
                <a:srgbClr val="2A6FA8"/>
              </a:solidFill>
              <a:latin typeface="Calibri Light" panose="020F0302020204030204" pitchFamily="34" charset="0"/>
              <a:cs typeface="Calibri Light" panose="020F0302020204030204" pitchFamily="34" charset="0"/>
            </a:endParaRPr>
          </a:p>
          <a:p>
            <a:pPr marL="1238250" lvl="2" indent="-171450">
              <a:buClr>
                <a:srgbClr val="CC0000"/>
              </a:buClr>
              <a:buSzPct val="150000"/>
              <a:buFont typeface="Calibri Light" panose="020F0302020204030204" pitchFamily="34" charset="0"/>
              <a:buChar char="&gt;"/>
            </a:pPr>
            <a:r>
              <a:rPr lang="en" sz="1100" dirty="0">
                <a:solidFill>
                  <a:srgbClr val="000000"/>
                </a:solidFill>
                <a:latin typeface="Calibri Light" panose="020F0302020204030204" pitchFamily="34" charset="0"/>
                <a:cs typeface="Calibri Light" panose="020F0302020204030204" pitchFamily="34" charset="0"/>
              </a:rPr>
              <a:t>Which pieces of evidence are available?</a:t>
            </a:r>
            <a:endParaRPr sz="1100" dirty="0">
              <a:solidFill>
                <a:srgbClr val="000000"/>
              </a:solidFill>
              <a:latin typeface="Calibri Light" panose="020F0302020204030204" pitchFamily="34" charset="0"/>
              <a:cs typeface="Calibri Light" panose="020F0302020204030204" pitchFamily="34" charset="0"/>
            </a:endParaRPr>
          </a:p>
          <a:p>
            <a:pPr marL="1238250" lvl="2" indent="-171450">
              <a:buClr>
                <a:srgbClr val="CC0000"/>
              </a:buClr>
              <a:buSzPct val="150000"/>
              <a:buFont typeface="Calibri Light" panose="020F0302020204030204" pitchFamily="34" charset="0"/>
              <a:buChar char="&gt;"/>
            </a:pPr>
            <a:r>
              <a:rPr lang="en" sz="1100" dirty="0">
                <a:solidFill>
                  <a:srgbClr val="000000"/>
                </a:solidFill>
                <a:latin typeface="Calibri Light" panose="020F0302020204030204" pitchFamily="34" charset="0"/>
                <a:cs typeface="Calibri Light" panose="020F0302020204030204" pitchFamily="34" charset="0"/>
              </a:rPr>
              <a:t>What type of evidence is most appropriate for the assignment or course?</a:t>
            </a:r>
            <a:endParaRPr sz="1100" dirty="0">
              <a:solidFill>
                <a:srgbClr val="000000"/>
              </a:solidFill>
              <a:latin typeface="Calibri Light" panose="020F0302020204030204" pitchFamily="34" charset="0"/>
              <a:cs typeface="Calibri Light" panose="020F0302020204030204" pitchFamily="34" charset="0"/>
            </a:endParaRPr>
          </a:p>
          <a:p>
            <a:pPr marL="1238250" lvl="2" indent="-171450">
              <a:buClr>
                <a:srgbClr val="CC0000"/>
              </a:buClr>
              <a:buSzPct val="150000"/>
              <a:buFont typeface="Calibri Light" panose="020F0302020204030204" pitchFamily="34" charset="0"/>
              <a:buChar char="&gt;"/>
            </a:pPr>
            <a:r>
              <a:rPr lang="en" sz="1100" dirty="0">
                <a:solidFill>
                  <a:srgbClr val="000000"/>
                </a:solidFill>
                <a:latin typeface="Calibri Light" panose="020F0302020204030204" pitchFamily="34" charset="0"/>
                <a:cs typeface="Calibri Light" panose="020F0302020204030204" pitchFamily="34" charset="0"/>
              </a:rPr>
              <a:t>How do the different pieces of evidence support each other?</a:t>
            </a:r>
            <a:endParaRPr sz="1100" dirty="0">
              <a:solidFill>
                <a:srgbClr val="000000"/>
              </a:solidFill>
              <a:latin typeface="Calibri Light" panose="020F0302020204030204" pitchFamily="34" charset="0"/>
              <a:cs typeface="Calibri Light" panose="020F0302020204030204" pitchFamily="34" charset="0"/>
            </a:endParaRPr>
          </a:p>
          <a:p>
            <a:pPr marL="1238250" lvl="2" indent="-171450">
              <a:buClr>
                <a:srgbClr val="CC0000"/>
              </a:buClr>
              <a:buSzPct val="150000"/>
              <a:buFont typeface="Calibri Light" panose="020F0302020204030204" pitchFamily="34" charset="0"/>
              <a:buChar char="&gt;"/>
            </a:pPr>
            <a:r>
              <a:rPr lang="en" sz="1100" dirty="0">
                <a:solidFill>
                  <a:srgbClr val="000000"/>
                </a:solidFill>
                <a:latin typeface="Calibri Light" panose="020F0302020204030204" pitchFamily="34" charset="0"/>
                <a:cs typeface="Calibri Light" panose="020F0302020204030204" pitchFamily="34" charset="0"/>
              </a:rPr>
              <a:t>Which piece(s) of evidence best support(s) the conclusion?</a:t>
            </a:r>
            <a:endParaRPr sz="1100" dirty="0">
              <a:solidFill>
                <a:srgbClr val="000000"/>
              </a:solidFill>
              <a:latin typeface="Calibri Light" panose="020F0302020204030204" pitchFamily="34" charset="0"/>
              <a:cs typeface="Calibri Light" panose="020F0302020204030204" pitchFamily="34" charset="0"/>
            </a:endParaRPr>
          </a:p>
          <a:p>
            <a:pPr marL="1238250" lvl="2" indent="-171450">
              <a:buClr>
                <a:srgbClr val="CC0000"/>
              </a:buClr>
              <a:buSzPct val="150000"/>
              <a:buFont typeface="Calibri Light" panose="020F0302020204030204" pitchFamily="34" charset="0"/>
              <a:buChar char="&gt;"/>
            </a:pPr>
            <a:r>
              <a:rPr lang="en" sz="1100" dirty="0">
                <a:solidFill>
                  <a:srgbClr val="000000"/>
                </a:solidFill>
                <a:latin typeface="Calibri Light" panose="020F0302020204030204" pitchFamily="34" charset="0"/>
                <a:cs typeface="Calibri Light" panose="020F0302020204030204" pitchFamily="34" charset="0"/>
              </a:rPr>
              <a:t>What is the strongest evidence? The weakest?</a:t>
            </a:r>
            <a:endParaRPr sz="1100" dirty="0">
              <a:solidFill>
                <a:srgbClr val="000000"/>
              </a:solidFill>
              <a:latin typeface="Calibri Light" panose="020F0302020204030204" pitchFamily="34" charset="0"/>
              <a:cs typeface="Calibri Light" panose="020F0302020204030204" pitchFamily="34" charset="0"/>
            </a:endParaRPr>
          </a:p>
          <a:p>
            <a:pPr marL="0" lvl="0" indent="0" algn="l" rtl="0">
              <a:lnSpc>
                <a:spcPct val="115000"/>
              </a:lnSpc>
              <a:spcBef>
                <a:spcPts val="0"/>
              </a:spcBef>
              <a:spcAft>
                <a:spcPts val="0"/>
              </a:spcAft>
              <a:buNone/>
            </a:pPr>
            <a:endParaRPr sz="1200" dirty="0">
              <a:solidFill>
                <a:srgbClr val="000000"/>
              </a:solidFill>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n" sz="1200" dirty="0">
                <a:solidFill>
                  <a:srgbClr val="000000"/>
                </a:solidFill>
                <a:latin typeface="Calibri Light" panose="020F0302020204030204" pitchFamily="34" charset="0"/>
                <a:cs typeface="Calibri Light" panose="020F0302020204030204" pitchFamily="34" charset="0"/>
              </a:rPr>
              <a:t>In general, arguments rely on premises or evidence about what is known (or less controversial) in order to draw conclusions about the unknown (or more controversial). If your premises are debatable, you may need to support them with additional evidence.</a:t>
            </a:r>
            <a:endParaRPr sz="1200" dirty="0">
              <a:latin typeface="Calibri Light" panose="020F0302020204030204" pitchFamily="34" charset="0"/>
              <a:cs typeface="Calibri Light" panose="020F0302020204030204" pitchFamily="34" charset="0"/>
            </a:endParaRPr>
          </a:p>
        </p:txBody>
      </p:sp>
      <p:sp>
        <p:nvSpPr>
          <p:cNvPr id="6" name="Google Shape;54;p13">
            <a:extLst>
              <a:ext uri="{FF2B5EF4-FFF2-40B4-BE49-F238E27FC236}">
                <a16:creationId xmlns:a16="http://schemas.microsoft.com/office/drawing/2014/main" id="{9142797E-16A2-C8CB-E59D-E3E60E243719}"/>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 sz="3000" b="0" i="0" u="none" strike="noStrike" kern="0" cap="none" spc="0" normalizeH="0" baseline="0" noProof="0" dirty="0">
                <a:ln>
                  <a:noFill/>
                </a:ln>
                <a:solidFill>
                  <a:srgbClr val="CC0000"/>
                </a:solidFill>
                <a:effectLst/>
                <a:uLnTx/>
                <a:uFillTx/>
                <a:latin typeface="Bodoni MT Condensed" panose="02070606080606020203" pitchFamily="18" charset="0"/>
                <a:ea typeface="Patrick Hand SC"/>
                <a:cs typeface="Patrick Hand SC"/>
                <a:sym typeface="Patrick Hand SC"/>
              </a:rPr>
              <a:t>Selecting Evidence</a:t>
            </a:r>
            <a:endParaRPr kumimoji="0" lang="en-US" sz="3000" b="0" i="0" u="none" strike="noStrike" kern="0" cap="none" spc="0" normalizeH="0" baseline="0" noProof="0" dirty="0">
              <a:ln>
                <a:noFill/>
              </a:ln>
              <a:solidFill>
                <a:srgbClr val="CC0000"/>
              </a:solidFill>
              <a:effectLst/>
              <a:uLnTx/>
              <a:uFillTx/>
              <a:latin typeface="Bodoni MT Condensed" panose="02070606080606020203" pitchFamily="18" charset="0"/>
              <a:ea typeface="Patrick Hand SC"/>
              <a:cs typeface="Patrick Hand SC"/>
              <a:sym typeface="Patrick Hand SC"/>
            </a:endParaRPr>
          </a:p>
        </p:txBody>
      </p:sp>
      <p:sp>
        <p:nvSpPr>
          <p:cNvPr id="8" name="Google Shape;1577;p14">
            <a:extLst>
              <a:ext uri="{FF2B5EF4-FFF2-40B4-BE49-F238E27FC236}">
                <a16:creationId xmlns:a16="http://schemas.microsoft.com/office/drawing/2014/main" id="{FFFA3AC4-880E-EA95-532E-2E9F1969CCB5}"/>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4</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 name="Google Shape;54;p13">
            <a:extLst>
              <a:ext uri="{FF2B5EF4-FFF2-40B4-BE49-F238E27FC236}">
                <a16:creationId xmlns:a16="http://schemas.microsoft.com/office/drawing/2014/main" id="{94485E43-4D98-EB45-F570-E54F8FAEA5A0}"/>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US" sz="3000" b="0" i="0" u="none" strike="noStrike" kern="0" cap="none" spc="0" normalizeH="0" baseline="0" noProof="0" dirty="0">
                <a:ln>
                  <a:noFill/>
                </a:ln>
                <a:solidFill>
                  <a:srgbClr val="CC0000"/>
                </a:solidFill>
                <a:effectLst/>
                <a:uLnTx/>
                <a:uFillTx/>
                <a:latin typeface="Bodoni MT Condensed" panose="02070606080606020203" pitchFamily="18" charset="0"/>
                <a:ea typeface="Patrick Hand SC"/>
                <a:cs typeface="Patrick Hand SC"/>
                <a:sym typeface="Patrick Hand SC"/>
              </a:rPr>
              <a:t>Organizing Evidence</a:t>
            </a:r>
          </a:p>
        </p:txBody>
      </p:sp>
      <p:sp>
        <p:nvSpPr>
          <p:cNvPr id="8" name="Google Shape;79;p16">
            <a:extLst>
              <a:ext uri="{FF2B5EF4-FFF2-40B4-BE49-F238E27FC236}">
                <a16:creationId xmlns:a16="http://schemas.microsoft.com/office/drawing/2014/main" id="{9E3E8D09-6868-C8E9-CCE7-3FB4268C8E5B}"/>
              </a:ext>
            </a:extLst>
          </p:cNvPr>
          <p:cNvSpPr txBox="1">
            <a:spLocks/>
          </p:cNvSpPr>
          <p:nvPr/>
        </p:nvSpPr>
        <p:spPr>
          <a:xfrm>
            <a:off x="1601690" y="1328993"/>
            <a:ext cx="5940621" cy="7502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1pPr>
            <a:lvl2pPr marL="914400" marR="0" lvl="1"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2pPr>
            <a:lvl3pPr marL="1371600" marR="0" lvl="2"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3pPr>
            <a:lvl4pPr marL="1828800" marR="0" lvl="3"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4pPr>
            <a:lvl5pPr marL="2286000" marR="0" lvl="4"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5pPr>
            <a:lvl6pPr marL="2743200" marR="0" lvl="5"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6pPr>
            <a:lvl7pPr marL="3200400" marR="0" lvl="6"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7pPr>
            <a:lvl8pPr marL="3657600" marR="0" lvl="7"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8pPr>
            <a:lvl9pPr marL="4114800" marR="0" lvl="8"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9pPr>
          </a:lstStyle>
          <a:p>
            <a:pPr marL="0" indent="0" algn="ctr">
              <a:buFont typeface="Sniglet"/>
              <a:buNone/>
            </a:pPr>
            <a:r>
              <a:rPr lang="en-US" sz="1400" b="1" dirty="0">
                <a:solidFill>
                  <a:srgbClr val="2A6FA8"/>
                </a:solidFill>
                <a:latin typeface="Calibri Light" panose="020F0302020204030204" pitchFamily="34" charset="0"/>
                <a:cs typeface="Calibri Light" panose="020F0302020204030204" pitchFamily="34" charset="0"/>
              </a:rPr>
              <a:t>This comes in three </a:t>
            </a:r>
            <a:r>
              <a:rPr lang="en-US" sz="1400" b="1" i="1" dirty="0">
                <a:solidFill>
                  <a:srgbClr val="2A6FA8"/>
                </a:solidFill>
                <a:latin typeface="Calibri Light" panose="020F0302020204030204" pitchFamily="34" charset="0"/>
                <a:cs typeface="Calibri Light" panose="020F0302020204030204" pitchFamily="34" charset="0"/>
              </a:rPr>
              <a:t>common</a:t>
            </a:r>
            <a:r>
              <a:rPr lang="en-US" sz="1400" b="1" dirty="0">
                <a:solidFill>
                  <a:srgbClr val="2A6FA8"/>
                </a:solidFill>
                <a:latin typeface="Calibri Light" panose="020F0302020204030204" pitchFamily="34" charset="0"/>
                <a:cs typeface="Calibri Light" panose="020F0302020204030204" pitchFamily="34" charset="0"/>
              </a:rPr>
              <a:t> forms… But this is by no means an exhaustive list.</a:t>
            </a:r>
          </a:p>
          <a:p>
            <a:pPr marL="0" indent="0" algn="ctr">
              <a:buFont typeface="Sniglet"/>
              <a:buNone/>
            </a:pPr>
            <a:r>
              <a:rPr lang="en" sz="1600" b="1" dirty="0">
                <a:solidFill>
                  <a:srgbClr val="CC0000"/>
                </a:solidFill>
                <a:latin typeface="Calibri Light" panose="020F0302020204030204" pitchFamily="34" charset="0"/>
                <a:cs typeface="Calibri Light" panose="020F0302020204030204" pitchFamily="34" charset="0"/>
              </a:rPr>
              <a:t>Toulmin</a:t>
            </a:r>
            <a:r>
              <a:rPr lang="en" sz="1600" dirty="0">
                <a:solidFill>
                  <a:srgbClr val="CC0000"/>
                </a:solidFill>
                <a:latin typeface="Calibri Light" panose="020F0302020204030204" pitchFamily="34" charset="0"/>
                <a:cs typeface="Calibri Light" panose="020F0302020204030204" pitchFamily="34" charset="0"/>
              </a:rPr>
              <a:t> Method</a:t>
            </a:r>
            <a:r>
              <a:rPr lang="en-US" sz="1600" dirty="0">
                <a:solidFill>
                  <a:srgbClr val="CC0000"/>
                </a:solidFill>
                <a:latin typeface="Calibri Light" panose="020F0302020204030204" pitchFamily="34" charset="0"/>
                <a:cs typeface="Calibri Light" panose="020F0302020204030204" pitchFamily="34" charset="0"/>
              </a:rPr>
              <a:t>, </a:t>
            </a:r>
            <a:r>
              <a:rPr lang="en" sz="1600" b="1" dirty="0">
                <a:solidFill>
                  <a:srgbClr val="CC0000"/>
                </a:solidFill>
                <a:latin typeface="Calibri Light" panose="020F0302020204030204" pitchFamily="34" charset="0"/>
                <a:cs typeface="Calibri Light" panose="020F0302020204030204" pitchFamily="34" charset="0"/>
              </a:rPr>
              <a:t>Rogerian</a:t>
            </a:r>
            <a:r>
              <a:rPr lang="en" sz="1600" dirty="0">
                <a:solidFill>
                  <a:srgbClr val="CC0000"/>
                </a:solidFill>
                <a:latin typeface="Calibri Light" panose="020F0302020204030204" pitchFamily="34" charset="0"/>
                <a:cs typeface="Calibri Light" panose="020F0302020204030204" pitchFamily="34" charset="0"/>
              </a:rPr>
              <a:t> Method, and </a:t>
            </a:r>
            <a:r>
              <a:rPr lang="en" sz="1600" b="1" dirty="0">
                <a:solidFill>
                  <a:srgbClr val="CC0000"/>
                </a:solidFill>
                <a:latin typeface="Calibri Light" panose="020F0302020204030204" pitchFamily="34" charset="0"/>
                <a:cs typeface="Calibri Light" panose="020F0302020204030204" pitchFamily="34" charset="0"/>
              </a:rPr>
              <a:t>Classical</a:t>
            </a:r>
            <a:r>
              <a:rPr lang="en" sz="1600" dirty="0">
                <a:solidFill>
                  <a:srgbClr val="CC0000"/>
                </a:solidFill>
                <a:latin typeface="Calibri Light" panose="020F0302020204030204" pitchFamily="34" charset="0"/>
                <a:cs typeface="Calibri Light" panose="020F0302020204030204" pitchFamily="34" charset="0"/>
              </a:rPr>
              <a:t> Method</a:t>
            </a:r>
            <a:endParaRPr lang="en-US" sz="1600" dirty="0">
              <a:solidFill>
                <a:srgbClr val="CC0000"/>
              </a:solidFill>
              <a:latin typeface="Calibri Light" panose="020F0302020204030204" pitchFamily="34" charset="0"/>
              <a:cs typeface="Calibri Light" panose="020F0302020204030204" pitchFamily="34" charset="0"/>
            </a:endParaRPr>
          </a:p>
        </p:txBody>
      </p:sp>
      <p:sp>
        <p:nvSpPr>
          <p:cNvPr id="89" name="Google Shape;89;p17"/>
          <p:cNvSpPr txBox="1">
            <a:spLocks noGrp="1"/>
          </p:cNvSpPr>
          <p:nvPr>
            <p:ph type="body" idx="4294967295"/>
          </p:nvPr>
        </p:nvSpPr>
        <p:spPr>
          <a:xfrm>
            <a:off x="2298020" y="2218253"/>
            <a:ext cx="4547961" cy="182608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dirty="0">
                <a:solidFill>
                  <a:srgbClr val="000000"/>
                </a:solidFill>
                <a:latin typeface="Calibri Light" panose="020F0302020204030204" pitchFamily="34" charset="0"/>
                <a:cs typeface="Calibri Light" panose="020F0302020204030204" pitchFamily="34" charset="0"/>
              </a:rPr>
              <a:t>The way that you organize your evidence determines the type of argument. For example, developing the logical connections between premises will produce a deductive argument, while relying on particular observations or measurements to infer conclusions will lead to an inductive argument. Arguments from analogy are constructed by determining the similarities between two comparable issues and showing that what is known about one is likely to be true for the other. </a:t>
            </a:r>
            <a:endParaRPr sz="1200" i="1" dirty="0">
              <a:solidFill>
                <a:srgbClr val="000000"/>
              </a:solidFill>
              <a:latin typeface="Calibri Light" panose="020F0302020204030204" pitchFamily="34" charset="0"/>
              <a:cs typeface="Calibri Light" panose="020F0302020204030204" pitchFamily="34" charset="0"/>
            </a:endParaRPr>
          </a:p>
          <a:p>
            <a:pPr marL="0" lvl="0" indent="0" algn="ctr" rtl="0">
              <a:spcBef>
                <a:spcPts val="600"/>
              </a:spcBef>
              <a:spcAft>
                <a:spcPts val="0"/>
              </a:spcAft>
              <a:buNone/>
            </a:pPr>
            <a:endParaRPr sz="1200" dirty="0">
              <a:latin typeface="Calibri Light" panose="020F0302020204030204" pitchFamily="34" charset="0"/>
              <a:cs typeface="Calibri Light" panose="020F0302020204030204" pitchFamily="34" charset="0"/>
            </a:endParaRPr>
          </a:p>
        </p:txBody>
      </p:sp>
      <p:sp>
        <p:nvSpPr>
          <p:cNvPr id="6" name="Google Shape;1577;p14">
            <a:extLst>
              <a:ext uri="{FF2B5EF4-FFF2-40B4-BE49-F238E27FC236}">
                <a16:creationId xmlns:a16="http://schemas.microsoft.com/office/drawing/2014/main" id="{ED51D59E-3B93-3D69-CAA4-30D2EC285278}"/>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5</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txBox="1">
            <a:spLocks noGrp="1"/>
          </p:cNvSpPr>
          <p:nvPr>
            <p:ph type="body" idx="1"/>
          </p:nvPr>
        </p:nvSpPr>
        <p:spPr>
          <a:xfrm>
            <a:off x="1487714" y="1437426"/>
            <a:ext cx="5522686" cy="2193241"/>
          </a:xfrm>
          <a:prstGeom prst="rect">
            <a:avLst/>
          </a:prstGeom>
        </p:spPr>
        <p:txBody>
          <a:bodyPr spcFirstLastPara="1" wrap="square" lIns="91425" tIns="91425" rIns="91425" bIns="91425" anchor="t" anchorCtr="0">
            <a:noAutofit/>
          </a:bodyPr>
          <a:lstStyle/>
          <a:p>
            <a:pPr marL="412750" lvl="0" indent="-285750" algn="l" rtl="0">
              <a:spcBef>
                <a:spcPts val="0"/>
              </a:spcBef>
              <a:spcAft>
                <a:spcPts val="0"/>
              </a:spcAft>
              <a:buClr>
                <a:srgbClr val="CC0000"/>
              </a:buClr>
              <a:buSzPct val="140000"/>
              <a:buFont typeface="Wingdings" panose="05000000000000000000" pitchFamily="2" charset="2"/>
              <a:buChar char="ü"/>
            </a:pPr>
            <a:r>
              <a:rPr lang="en" sz="1400" dirty="0">
                <a:solidFill>
                  <a:srgbClr val="000000"/>
                </a:solidFill>
                <a:latin typeface="Calibri Light" panose="020F0302020204030204" pitchFamily="34" charset="0"/>
                <a:cs typeface="Calibri Light" panose="020F0302020204030204" pitchFamily="34" charset="0"/>
              </a:rPr>
              <a:t>A few strong and well-developed arguments are stronger and more persuasive than many weaker and undeveloped ones.</a:t>
            </a:r>
          </a:p>
          <a:p>
            <a:pPr marL="412750" indent="-285750">
              <a:lnSpc>
                <a:spcPct val="115000"/>
              </a:lnSpc>
              <a:spcBef>
                <a:spcPts val="0"/>
              </a:spcBef>
              <a:buClr>
                <a:srgbClr val="CC0000"/>
              </a:buClr>
              <a:buSzPct val="140000"/>
              <a:buFont typeface="Wingdings" panose="05000000000000000000" pitchFamily="2" charset="2"/>
              <a:buChar char="ü"/>
            </a:pPr>
            <a:endParaRPr sz="1400" dirty="0">
              <a:solidFill>
                <a:srgbClr val="000000"/>
              </a:solidFill>
              <a:latin typeface="Calibri Light" panose="020F0302020204030204" pitchFamily="34" charset="0"/>
              <a:cs typeface="Calibri Light" panose="020F0302020204030204" pitchFamily="34" charset="0"/>
            </a:endParaRPr>
          </a:p>
          <a:p>
            <a:pPr marL="412750" lvl="0" indent="-285750" algn="l" rtl="0">
              <a:spcBef>
                <a:spcPts val="0"/>
              </a:spcBef>
              <a:spcAft>
                <a:spcPts val="0"/>
              </a:spcAft>
              <a:buClr>
                <a:srgbClr val="CC0000"/>
              </a:buClr>
              <a:buSzPct val="140000"/>
              <a:buFont typeface="Wingdings" panose="05000000000000000000" pitchFamily="2" charset="2"/>
              <a:buChar char="ü"/>
            </a:pPr>
            <a:r>
              <a:rPr lang="en" sz="1400" dirty="0">
                <a:solidFill>
                  <a:srgbClr val="000000"/>
                </a:solidFill>
                <a:latin typeface="Calibri Light" panose="020F0302020204030204" pitchFamily="34" charset="0"/>
                <a:cs typeface="Calibri Light" panose="020F0302020204030204" pitchFamily="34" charset="0"/>
              </a:rPr>
              <a:t>Evidence does not speak for itself. It is crucial to explain how each piece of evidence supports your conclusion and what makes it credible.</a:t>
            </a:r>
          </a:p>
          <a:p>
            <a:pPr marL="412750" indent="-285750">
              <a:lnSpc>
                <a:spcPct val="115000"/>
              </a:lnSpc>
              <a:spcBef>
                <a:spcPts val="0"/>
              </a:spcBef>
              <a:buClr>
                <a:srgbClr val="CC0000"/>
              </a:buClr>
              <a:buSzPct val="140000"/>
              <a:buFont typeface="Wingdings" panose="05000000000000000000" pitchFamily="2" charset="2"/>
              <a:buChar char="ü"/>
            </a:pPr>
            <a:endParaRPr sz="1400" dirty="0">
              <a:solidFill>
                <a:srgbClr val="000000"/>
              </a:solidFill>
              <a:latin typeface="Calibri Light" panose="020F0302020204030204" pitchFamily="34" charset="0"/>
              <a:cs typeface="Calibri Light" panose="020F0302020204030204" pitchFamily="34" charset="0"/>
            </a:endParaRPr>
          </a:p>
          <a:p>
            <a:pPr marL="412750" lvl="0" indent="-285750" algn="l" rtl="0">
              <a:spcBef>
                <a:spcPts val="0"/>
              </a:spcBef>
              <a:spcAft>
                <a:spcPts val="0"/>
              </a:spcAft>
              <a:buClr>
                <a:srgbClr val="CC0000"/>
              </a:buClr>
              <a:buSzPct val="140000"/>
              <a:buFont typeface="Wingdings" panose="05000000000000000000" pitchFamily="2" charset="2"/>
              <a:buChar char="ü"/>
            </a:pPr>
            <a:r>
              <a:rPr lang="en" sz="1400" dirty="0">
                <a:solidFill>
                  <a:srgbClr val="000000"/>
                </a:solidFill>
                <a:latin typeface="Calibri Light" panose="020F0302020204030204" pitchFamily="34" charset="0"/>
                <a:cs typeface="Calibri Light" panose="020F0302020204030204" pitchFamily="34" charset="0"/>
              </a:rPr>
              <a:t>The strongest points are most effective at the beginning and end of your argument.</a:t>
            </a:r>
            <a:endParaRPr sz="1400" dirty="0">
              <a:solidFill>
                <a:srgbClr val="000000"/>
              </a:solidFill>
              <a:latin typeface="Calibri Light" panose="020F0302020204030204" pitchFamily="34" charset="0"/>
              <a:cs typeface="Calibri Light" panose="020F0302020204030204" pitchFamily="34" charset="0"/>
            </a:endParaRPr>
          </a:p>
        </p:txBody>
      </p:sp>
      <p:sp>
        <p:nvSpPr>
          <p:cNvPr id="7" name="Google Shape;54;p13">
            <a:extLst>
              <a:ext uri="{FF2B5EF4-FFF2-40B4-BE49-F238E27FC236}">
                <a16:creationId xmlns:a16="http://schemas.microsoft.com/office/drawing/2014/main" id="{B1D7C893-1E30-1406-8F00-AF3816A64A9F}"/>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Note:</a:t>
            </a:r>
            <a:endParaRPr kumimoji="0" lang="en-US"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endParaRPr>
          </a:p>
        </p:txBody>
      </p:sp>
      <p:sp>
        <p:nvSpPr>
          <p:cNvPr id="8" name="Google Shape;1577;p14">
            <a:extLst>
              <a:ext uri="{FF2B5EF4-FFF2-40B4-BE49-F238E27FC236}">
                <a16:creationId xmlns:a16="http://schemas.microsoft.com/office/drawing/2014/main" id="{2EC90851-C919-3F1F-DF96-59C781536B37}"/>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6</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ctrTitle"/>
          </p:nvPr>
        </p:nvSpPr>
        <p:spPr>
          <a:xfrm>
            <a:off x="1821600" y="2157816"/>
            <a:ext cx="5500800" cy="62887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solidFill>
                  <a:srgbClr val="CC0000"/>
                </a:solidFill>
                <a:latin typeface="Bodoni MT Condensed" panose="02070606080606020203" pitchFamily="18" charset="0"/>
              </a:rPr>
              <a:t>#1: Toulmin Method</a:t>
            </a:r>
            <a:endParaRPr sz="4000" dirty="0">
              <a:solidFill>
                <a:srgbClr val="CC0000"/>
              </a:solidFill>
              <a:latin typeface="Bodoni MT Condensed" panose="02070606080606020203" pitchFamily="18" charset="0"/>
            </a:endParaRPr>
          </a:p>
        </p:txBody>
      </p:sp>
      <p:sp>
        <p:nvSpPr>
          <p:cNvPr id="104" name="Google Shape;104;p19"/>
          <p:cNvSpPr txBox="1">
            <a:spLocks noGrp="1"/>
          </p:cNvSpPr>
          <p:nvPr>
            <p:ph type="subTitle" idx="1"/>
          </p:nvPr>
        </p:nvSpPr>
        <p:spPr>
          <a:xfrm>
            <a:off x="1821550" y="2611454"/>
            <a:ext cx="5500800" cy="784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dirty="0">
                <a:solidFill>
                  <a:srgbClr val="000000"/>
                </a:solidFill>
                <a:latin typeface="Calibri Light" panose="020F0302020204030204" pitchFamily="34" charset="0"/>
                <a:cs typeface="Calibri Light" panose="020F0302020204030204" pitchFamily="34" charset="0"/>
              </a:rPr>
              <a:t>See resource handout.</a:t>
            </a:r>
            <a:endParaRPr sz="1600" dirty="0">
              <a:latin typeface="Calibri Light" panose="020F0302020204030204" pitchFamily="34" charset="0"/>
              <a:cs typeface="Calibri Light" panose="020F0302020204030204" pitchFamily="34" charset="0"/>
            </a:endParaRPr>
          </a:p>
        </p:txBody>
      </p:sp>
      <p:sp>
        <p:nvSpPr>
          <p:cNvPr id="105" name="Google Shape;105;p19">
            <a:extLst>
              <a:ext uri="{C183D7F6-B498-43B3-948B-1728B52AA6E4}">
                <adec:decorative xmlns:adec="http://schemas.microsoft.com/office/drawing/2017/decorative" val="1"/>
              </a:ext>
            </a:extLst>
          </p:cNvPr>
          <p:cNvSpPr/>
          <p:nvPr/>
        </p:nvSpPr>
        <p:spPr>
          <a:xfrm>
            <a:off x="4213156" y="1386522"/>
            <a:ext cx="717689" cy="628875"/>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7" name="Google Shape;1577;p14">
            <a:extLst>
              <a:ext uri="{FF2B5EF4-FFF2-40B4-BE49-F238E27FC236}">
                <a16:creationId xmlns:a16="http://schemas.microsoft.com/office/drawing/2014/main" id="{EF858048-4EB1-A957-C6BB-D9C4BA8BB153}"/>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7</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8" name="Google Shape;54;p13">
            <a:extLst>
              <a:ext uri="{FF2B5EF4-FFF2-40B4-BE49-F238E27FC236}">
                <a16:creationId xmlns:a16="http://schemas.microsoft.com/office/drawing/2014/main" id="{71F9F6C9-F81B-47AC-EDE8-CF30533D7D94}"/>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Toulmin Basics</a:t>
            </a:r>
            <a:endParaRPr kumimoji="0" lang="en-US" sz="3000" b="0" i="0" u="none" strike="noStrike" kern="0" cap="none" spc="0" normalizeH="0" baseline="0" noProof="0" dirty="0">
              <a:ln>
                <a:noFill/>
              </a:ln>
              <a:solidFill>
                <a:srgbClr val="CC0000"/>
              </a:solidFill>
              <a:effectLst/>
              <a:uLnTx/>
              <a:uFillTx/>
              <a:latin typeface="Bodoni MT Condensed" panose="02070606080606020203" pitchFamily="18" charset="0"/>
              <a:ea typeface="Patrick Hand SC"/>
              <a:cs typeface="Patrick Hand SC"/>
              <a:sym typeface="Patrick Hand SC"/>
            </a:endParaRPr>
          </a:p>
        </p:txBody>
      </p:sp>
      <p:sp>
        <p:nvSpPr>
          <p:cNvPr id="111" name="Google Shape;111;p20"/>
          <p:cNvSpPr txBox="1">
            <a:spLocks noGrp="1"/>
          </p:cNvSpPr>
          <p:nvPr>
            <p:ph type="body" idx="1"/>
          </p:nvPr>
        </p:nvSpPr>
        <p:spPr>
          <a:xfrm>
            <a:off x="1417516" y="1397229"/>
            <a:ext cx="3019926" cy="239825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dirty="0">
                <a:latin typeface="Calibri Light" panose="020F0302020204030204" pitchFamily="34" charset="0"/>
                <a:cs typeface="Calibri Light" panose="020F0302020204030204" pitchFamily="34" charset="0"/>
              </a:rPr>
              <a:t>Structure</a:t>
            </a:r>
            <a:endParaRPr sz="1400" b="1" dirty="0">
              <a:latin typeface="Calibri Light" panose="020F0302020204030204" pitchFamily="34" charset="0"/>
              <a:cs typeface="Calibri Light" panose="020F0302020204030204" pitchFamily="34" charset="0"/>
            </a:endParaRPr>
          </a:p>
          <a:p>
            <a:pPr marL="0" lvl="0" indent="0" algn="l" rtl="0">
              <a:spcBef>
                <a:spcPts val="600"/>
              </a:spcBef>
              <a:spcAft>
                <a:spcPts val="0"/>
              </a:spcAft>
              <a:buNone/>
            </a:pPr>
            <a:r>
              <a:rPr lang="en" sz="1400" i="1" dirty="0">
                <a:latin typeface="Calibri Light" panose="020F0302020204030204" pitchFamily="34" charset="0"/>
                <a:cs typeface="Calibri Light" panose="020F0302020204030204" pitchFamily="34" charset="0"/>
              </a:rPr>
              <a:t>*building an argument through support</a:t>
            </a:r>
            <a:endParaRPr sz="1400" i="1" dirty="0">
              <a:latin typeface="Calibri Light" panose="020F0302020204030204" pitchFamily="34" charset="0"/>
              <a:cs typeface="Calibri Light" panose="020F0302020204030204" pitchFamily="34" charset="0"/>
            </a:endParaRPr>
          </a:p>
          <a:p>
            <a:pPr marL="412750" lvl="0" indent="-285750" algn="l" rtl="0">
              <a:lnSpc>
                <a:spcPct val="114000"/>
              </a:lnSpc>
              <a:spcBef>
                <a:spcPts val="600"/>
              </a:spcBef>
              <a:spcAft>
                <a:spcPts val="0"/>
              </a:spcAft>
              <a:buClr>
                <a:srgbClr val="CC0000"/>
              </a:buClr>
              <a:buSzPct val="140000"/>
              <a:buFont typeface="Wingdings" panose="05000000000000000000" pitchFamily="2" charset="2"/>
              <a:buChar char="ü"/>
            </a:pPr>
            <a:r>
              <a:rPr lang="en" sz="1400" dirty="0">
                <a:latin typeface="Calibri Light" panose="020F0302020204030204" pitchFamily="34" charset="0"/>
                <a:cs typeface="Calibri Light" panose="020F0302020204030204" pitchFamily="34" charset="0"/>
              </a:rPr>
              <a:t>Claim</a:t>
            </a:r>
            <a:endParaRPr sz="1400" dirty="0">
              <a:latin typeface="Calibri Light" panose="020F0302020204030204" pitchFamily="34" charset="0"/>
              <a:cs typeface="Calibri Light" panose="020F0302020204030204" pitchFamily="34" charset="0"/>
            </a:endParaRPr>
          </a:p>
          <a:p>
            <a:pPr marL="412750" lvl="0" indent="-285750" algn="l" rtl="0">
              <a:lnSpc>
                <a:spcPct val="114000"/>
              </a:lnSpc>
              <a:spcBef>
                <a:spcPts val="0"/>
              </a:spcBef>
              <a:spcAft>
                <a:spcPts val="0"/>
              </a:spcAft>
              <a:buClr>
                <a:srgbClr val="CC0000"/>
              </a:buClr>
              <a:buSzPct val="140000"/>
              <a:buFont typeface="Wingdings" panose="05000000000000000000" pitchFamily="2" charset="2"/>
              <a:buChar char="ü"/>
            </a:pPr>
            <a:r>
              <a:rPr lang="en" sz="1400" dirty="0">
                <a:latin typeface="Calibri Light" panose="020F0302020204030204" pitchFamily="34" charset="0"/>
                <a:cs typeface="Calibri Light" panose="020F0302020204030204" pitchFamily="34" charset="0"/>
              </a:rPr>
              <a:t>Data/grounds</a:t>
            </a:r>
            <a:endParaRPr sz="1400" dirty="0">
              <a:latin typeface="Calibri Light" panose="020F0302020204030204" pitchFamily="34" charset="0"/>
              <a:cs typeface="Calibri Light" panose="020F0302020204030204" pitchFamily="34" charset="0"/>
            </a:endParaRPr>
          </a:p>
          <a:p>
            <a:pPr marL="412750" lvl="0" indent="-285750" algn="l" rtl="0">
              <a:lnSpc>
                <a:spcPct val="114000"/>
              </a:lnSpc>
              <a:spcBef>
                <a:spcPts val="0"/>
              </a:spcBef>
              <a:spcAft>
                <a:spcPts val="0"/>
              </a:spcAft>
              <a:buClr>
                <a:srgbClr val="CC0000"/>
              </a:buClr>
              <a:buSzPct val="140000"/>
              <a:buFont typeface="Wingdings" panose="05000000000000000000" pitchFamily="2" charset="2"/>
              <a:buChar char="ü"/>
            </a:pPr>
            <a:r>
              <a:rPr lang="en" sz="1400" dirty="0">
                <a:latin typeface="Calibri Light" panose="020F0302020204030204" pitchFamily="34" charset="0"/>
                <a:cs typeface="Calibri Light" panose="020F0302020204030204" pitchFamily="34" charset="0"/>
              </a:rPr>
              <a:t>Warrant (justification)</a:t>
            </a:r>
            <a:endParaRPr sz="1400" dirty="0">
              <a:latin typeface="Calibri Light" panose="020F0302020204030204" pitchFamily="34" charset="0"/>
              <a:cs typeface="Calibri Light" panose="020F0302020204030204" pitchFamily="34" charset="0"/>
            </a:endParaRPr>
          </a:p>
          <a:p>
            <a:pPr marL="412750" lvl="0" indent="-285750" algn="l" rtl="0">
              <a:lnSpc>
                <a:spcPct val="114000"/>
              </a:lnSpc>
              <a:spcBef>
                <a:spcPts val="0"/>
              </a:spcBef>
              <a:spcAft>
                <a:spcPts val="0"/>
              </a:spcAft>
              <a:buClr>
                <a:srgbClr val="CC0000"/>
              </a:buClr>
              <a:buSzPct val="140000"/>
              <a:buFont typeface="Wingdings" panose="05000000000000000000" pitchFamily="2" charset="2"/>
              <a:buChar char="ü"/>
            </a:pPr>
            <a:r>
              <a:rPr lang="en" sz="1400" dirty="0">
                <a:latin typeface="Calibri Light" panose="020F0302020204030204" pitchFamily="34" charset="0"/>
                <a:cs typeface="Calibri Light" panose="020F0302020204030204" pitchFamily="34" charset="0"/>
              </a:rPr>
              <a:t>Backing (foundation/context)</a:t>
            </a:r>
            <a:endParaRPr sz="1400" dirty="0">
              <a:latin typeface="Calibri Light" panose="020F0302020204030204" pitchFamily="34" charset="0"/>
              <a:cs typeface="Calibri Light" panose="020F0302020204030204" pitchFamily="34" charset="0"/>
            </a:endParaRPr>
          </a:p>
          <a:p>
            <a:pPr marL="412750" lvl="0" indent="-285750" algn="l" rtl="0">
              <a:lnSpc>
                <a:spcPct val="114000"/>
              </a:lnSpc>
              <a:spcBef>
                <a:spcPts val="0"/>
              </a:spcBef>
              <a:spcAft>
                <a:spcPts val="0"/>
              </a:spcAft>
              <a:buClr>
                <a:srgbClr val="CC0000"/>
              </a:buClr>
              <a:buSzPct val="140000"/>
              <a:buFont typeface="Wingdings" panose="05000000000000000000" pitchFamily="2" charset="2"/>
              <a:buChar char="ü"/>
            </a:pPr>
            <a:r>
              <a:rPr lang="en" sz="1400" dirty="0">
                <a:latin typeface="Calibri Light" panose="020F0302020204030204" pitchFamily="34" charset="0"/>
                <a:cs typeface="Calibri Light" panose="020F0302020204030204" pitchFamily="34" charset="0"/>
              </a:rPr>
              <a:t>Counter-argument</a:t>
            </a:r>
            <a:endParaRPr sz="1400" dirty="0">
              <a:latin typeface="Calibri Light" panose="020F0302020204030204" pitchFamily="34" charset="0"/>
              <a:cs typeface="Calibri Light" panose="020F0302020204030204" pitchFamily="34" charset="0"/>
            </a:endParaRPr>
          </a:p>
          <a:p>
            <a:pPr marL="412750" lvl="0" indent="-285750" algn="l" rtl="0">
              <a:lnSpc>
                <a:spcPct val="114000"/>
              </a:lnSpc>
              <a:spcBef>
                <a:spcPts val="0"/>
              </a:spcBef>
              <a:spcAft>
                <a:spcPts val="0"/>
              </a:spcAft>
              <a:buClr>
                <a:srgbClr val="CC0000"/>
              </a:buClr>
              <a:buSzPct val="140000"/>
              <a:buFont typeface="Wingdings" panose="05000000000000000000" pitchFamily="2" charset="2"/>
              <a:buChar char="ü"/>
            </a:pPr>
            <a:r>
              <a:rPr lang="en" sz="1400" dirty="0">
                <a:latin typeface="Calibri Light" panose="020F0302020204030204" pitchFamily="34" charset="0"/>
                <a:cs typeface="Calibri Light" panose="020F0302020204030204" pitchFamily="34" charset="0"/>
              </a:rPr>
              <a:t>Rebuttal</a:t>
            </a:r>
            <a:endParaRPr sz="1400" dirty="0">
              <a:latin typeface="Calibri Light" panose="020F0302020204030204" pitchFamily="34" charset="0"/>
              <a:cs typeface="Calibri Light" panose="020F0302020204030204" pitchFamily="34" charset="0"/>
            </a:endParaRPr>
          </a:p>
        </p:txBody>
      </p:sp>
      <p:sp>
        <p:nvSpPr>
          <p:cNvPr id="113" name="Google Shape;113;p20"/>
          <p:cNvSpPr txBox="1">
            <a:spLocks noGrp="1"/>
          </p:cNvSpPr>
          <p:nvPr>
            <p:ph type="body" idx="2"/>
          </p:nvPr>
        </p:nvSpPr>
        <p:spPr>
          <a:xfrm>
            <a:off x="4563146" y="1397229"/>
            <a:ext cx="3393600" cy="275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dirty="0">
                <a:latin typeface="Calibri Light" panose="020F0302020204030204" pitchFamily="34" charset="0"/>
                <a:cs typeface="Calibri Light" panose="020F0302020204030204" pitchFamily="34" charset="0"/>
              </a:rPr>
              <a:t>Example</a:t>
            </a:r>
            <a:endParaRPr sz="1400" b="1" dirty="0">
              <a:latin typeface="Calibri Light" panose="020F0302020204030204" pitchFamily="34" charset="0"/>
              <a:cs typeface="Calibri Light" panose="020F0302020204030204" pitchFamily="34" charset="0"/>
            </a:endParaRPr>
          </a:p>
          <a:p>
            <a:pPr marL="323850" lvl="0" indent="-171450" algn="l" rtl="0">
              <a:spcBef>
                <a:spcPts val="600"/>
              </a:spcBef>
              <a:spcAft>
                <a:spcPts val="0"/>
              </a:spcAft>
              <a:buClr>
                <a:srgbClr val="2A6FA8"/>
              </a:buClr>
              <a:buSzPct val="150000"/>
              <a:buFont typeface="Courier New" panose="02070309020205020404" pitchFamily="49" charset="0"/>
              <a:buChar char="o"/>
            </a:pPr>
            <a:r>
              <a:rPr lang="en" sz="1200" dirty="0">
                <a:latin typeface="Calibri Light" panose="020F0302020204030204" pitchFamily="34" charset="0"/>
                <a:cs typeface="Calibri Light" panose="020F0302020204030204" pitchFamily="34" charset="0"/>
              </a:rPr>
              <a:t>Hybrid cars help fight pollution.</a:t>
            </a:r>
            <a:endParaRPr sz="1200" dirty="0">
              <a:latin typeface="Calibri Light" panose="020F0302020204030204" pitchFamily="34" charset="0"/>
              <a:cs typeface="Calibri Light" panose="020F0302020204030204" pitchFamily="34" charset="0"/>
            </a:endParaRPr>
          </a:p>
          <a:p>
            <a:pPr marL="323850" lvl="0" indent="-171450" algn="l" rtl="0">
              <a:spcBef>
                <a:spcPts val="0"/>
              </a:spcBef>
              <a:spcAft>
                <a:spcPts val="0"/>
              </a:spcAft>
              <a:buClr>
                <a:srgbClr val="2A6FA8"/>
              </a:buClr>
              <a:buSzPct val="150000"/>
              <a:buFont typeface="Courier New" panose="02070309020205020404" pitchFamily="49" charset="0"/>
              <a:buChar char="o"/>
            </a:pPr>
            <a:r>
              <a:rPr lang="en" sz="1200" dirty="0">
                <a:latin typeface="Calibri Light" panose="020F0302020204030204" pitchFamily="34" charset="0"/>
                <a:cs typeface="Calibri Light" panose="020F0302020204030204" pitchFamily="34" charset="0"/>
              </a:rPr>
              <a:t>For most private citizens, cars are most serious pollutant.</a:t>
            </a:r>
            <a:endParaRPr sz="1200" dirty="0">
              <a:latin typeface="Calibri Light" panose="020F0302020204030204" pitchFamily="34" charset="0"/>
              <a:cs typeface="Calibri Light" panose="020F0302020204030204" pitchFamily="34" charset="0"/>
            </a:endParaRPr>
          </a:p>
          <a:p>
            <a:pPr marL="323850" lvl="0" indent="-171450" algn="l" rtl="0">
              <a:spcBef>
                <a:spcPts val="0"/>
              </a:spcBef>
              <a:spcAft>
                <a:spcPts val="0"/>
              </a:spcAft>
              <a:buClr>
                <a:srgbClr val="2A6FA8"/>
              </a:buClr>
              <a:buSzPct val="150000"/>
              <a:buFont typeface="Courier New" panose="02070309020205020404" pitchFamily="49" charset="0"/>
              <a:buChar char="o"/>
            </a:pPr>
            <a:r>
              <a:rPr lang="en" sz="1200" dirty="0">
                <a:latin typeface="Calibri Light" panose="020F0302020204030204" pitchFamily="34" charset="0"/>
                <a:cs typeface="Calibri Light" panose="020F0302020204030204" pitchFamily="34" charset="0"/>
              </a:rPr>
              <a:t>Switching to hybrid will impact individuals’ carbon footprint.</a:t>
            </a:r>
            <a:endParaRPr sz="1200" dirty="0">
              <a:latin typeface="Calibri Light" panose="020F0302020204030204" pitchFamily="34" charset="0"/>
              <a:cs typeface="Calibri Light" panose="020F0302020204030204" pitchFamily="34" charset="0"/>
            </a:endParaRPr>
          </a:p>
          <a:p>
            <a:pPr marL="323850" lvl="0" indent="-171450" algn="l" rtl="0">
              <a:spcBef>
                <a:spcPts val="0"/>
              </a:spcBef>
              <a:spcAft>
                <a:spcPts val="0"/>
              </a:spcAft>
              <a:buClr>
                <a:srgbClr val="2A6FA8"/>
              </a:buClr>
              <a:buSzPct val="150000"/>
              <a:buFont typeface="Courier New" panose="02070309020205020404" pitchFamily="49" charset="0"/>
              <a:buChar char="o"/>
            </a:pPr>
            <a:r>
              <a:rPr lang="en" sz="1200" dirty="0">
                <a:latin typeface="Calibri Light" panose="020F0302020204030204" pitchFamily="34" charset="0"/>
                <a:cs typeface="Calibri Light" panose="020F0302020204030204" pitchFamily="34" charset="0"/>
              </a:rPr>
              <a:t>This can be shown by specific statistics (give).</a:t>
            </a:r>
            <a:endParaRPr sz="1200" dirty="0">
              <a:latin typeface="Calibri Light" panose="020F0302020204030204" pitchFamily="34" charset="0"/>
              <a:cs typeface="Calibri Light" panose="020F0302020204030204" pitchFamily="34" charset="0"/>
            </a:endParaRPr>
          </a:p>
          <a:p>
            <a:pPr marL="323850" lvl="0" indent="-171450" algn="l" rtl="0">
              <a:spcBef>
                <a:spcPts val="0"/>
              </a:spcBef>
              <a:spcAft>
                <a:spcPts val="0"/>
              </a:spcAft>
              <a:buClr>
                <a:srgbClr val="2A6FA8"/>
              </a:buClr>
              <a:buSzPct val="150000"/>
              <a:buFont typeface="Courier New" panose="02070309020205020404" pitchFamily="49" charset="0"/>
              <a:buChar char="o"/>
            </a:pPr>
            <a:r>
              <a:rPr lang="en" sz="1200" dirty="0">
                <a:latin typeface="Calibri Light" panose="020F0302020204030204" pitchFamily="34" charset="0"/>
                <a:cs typeface="Calibri Light" panose="020F0302020204030204" pitchFamily="34" charset="0"/>
              </a:rPr>
              <a:t>However, one might argue that driving culture is the real problem.</a:t>
            </a:r>
            <a:endParaRPr sz="1200" dirty="0">
              <a:latin typeface="Calibri Light" panose="020F0302020204030204" pitchFamily="34" charset="0"/>
              <a:cs typeface="Calibri Light" panose="020F0302020204030204" pitchFamily="34" charset="0"/>
            </a:endParaRPr>
          </a:p>
          <a:p>
            <a:pPr marL="323850" lvl="0" indent="-171450" algn="l" rtl="0">
              <a:spcBef>
                <a:spcPts val="0"/>
              </a:spcBef>
              <a:spcAft>
                <a:spcPts val="0"/>
              </a:spcAft>
              <a:buClr>
                <a:srgbClr val="2A6FA8"/>
              </a:buClr>
              <a:buSzPct val="150000"/>
              <a:buFont typeface="Courier New" panose="02070309020205020404" pitchFamily="49" charset="0"/>
              <a:buChar char="o"/>
            </a:pPr>
            <a:r>
              <a:rPr lang="en" sz="1200" dirty="0">
                <a:latin typeface="Calibri Light" panose="020F0302020204030204" pitchFamily="34" charset="0"/>
                <a:cs typeface="Calibri Light" panose="020F0302020204030204" pitchFamily="34" charset="0"/>
              </a:rPr>
              <a:t>And it may, but mass transit should </a:t>
            </a:r>
            <a:r>
              <a:rPr lang="en" sz="1200" i="1" dirty="0">
                <a:latin typeface="Calibri Light" panose="020F0302020204030204" pitchFamily="34" charset="0"/>
                <a:cs typeface="Calibri Light" panose="020F0302020204030204" pitchFamily="34" charset="0"/>
              </a:rPr>
              <a:t>also</a:t>
            </a:r>
            <a:r>
              <a:rPr lang="en" sz="1200" dirty="0">
                <a:latin typeface="Calibri Light" panose="020F0302020204030204" pitchFamily="34" charset="0"/>
                <a:cs typeface="Calibri Light" panose="020F0302020204030204" pitchFamily="34" charset="0"/>
              </a:rPr>
              <a:t> move to electric, and may not be entirely feasible in our culture around cars; may not be possible for suburban commuters.</a:t>
            </a:r>
            <a:endParaRPr sz="1200" dirty="0">
              <a:latin typeface="Calibri Light" panose="020F0302020204030204" pitchFamily="34" charset="0"/>
              <a:cs typeface="Calibri Light" panose="020F0302020204030204" pitchFamily="34" charset="0"/>
            </a:endParaRPr>
          </a:p>
        </p:txBody>
      </p:sp>
      <p:sp>
        <p:nvSpPr>
          <p:cNvPr id="7" name="Google Shape;1577;p14">
            <a:extLst>
              <a:ext uri="{FF2B5EF4-FFF2-40B4-BE49-F238E27FC236}">
                <a16:creationId xmlns:a16="http://schemas.microsoft.com/office/drawing/2014/main" id="{184ED7BB-0FA7-75D6-97A6-D45A7416C648}"/>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8</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8" name="Google Shape;54;p13">
            <a:extLst>
              <a:ext uri="{FF2B5EF4-FFF2-40B4-BE49-F238E27FC236}">
                <a16:creationId xmlns:a16="http://schemas.microsoft.com/office/drawing/2014/main" id="{1D6CD8B5-8DDC-C6FF-D76C-318CCDC121BA}"/>
              </a:ext>
            </a:extLst>
          </p:cNvPr>
          <p:cNvSpPr txBox="1">
            <a:spLocks noGrp="1"/>
          </p:cNvSpPr>
          <p:nvPr>
            <p:ph type="title" idx="4294967295"/>
          </p:nvPr>
        </p:nvSpPr>
        <p:spPr>
          <a:xfrm>
            <a:off x="1061550" y="762534"/>
            <a:ext cx="7020900" cy="750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accent1"/>
              </a:buClr>
              <a:buSzPts val="3000"/>
              <a:buFont typeface="Patrick Hand SC"/>
              <a:buNone/>
              <a:defRPr sz="3000" b="1" i="0" u="none" strike="noStrike" cap="none">
                <a:solidFill>
                  <a:schemeClr val="accent1"/>
                </a:solidFill>
                <a:latin typeface="Patrick Hand SC"/>
                <a:ea typeface="Patrick Hand SC"/>
                <a:cs typeface="Patrick Hand SC"/>
                <a:sym typeface="Patrick Hand SC"/>
              </a:defRPr>
            </a:lvl9pPr>
          </a:lstStyle>
          <a:p>
            <a:pPr marL="0" marR="0" lvl="0" indent="0" algn="ctr" defTabSz="914400" rtl="0" eaLnBrk="1" fontAlgn="auto" latinLnBrk="0" hangingPunct="1">
              <a:lnSpc>
                <a:spcPct val="100000"/>
              </a:lnSpc>
              <a:spcBef>
                <a:spcPts val="0"/>
              </a:spcBef>
              <a:spcAft>
                <a:spcPts val="0"/>
              </a:spcAft>
              <a:buClr>
                <a:schemeClr val="accent1"/>
              </a:buClr>
              <a:buSzPts val="3000"/>
              <a:buFont typeface="Patrick Hand SC"/>
              <a:buNone/>
              <a:tabLst/>
              <a:defRPr/>
            </a:pPr>
            <a:r>
              <a:rPr kumimoji="0" lang="en" sz="3000" b="0" i="0" u="none" strike="noStrike" kern="0" cap="none" spc="0" normalizeH="0" baseline="0" noProof="0" dirty="0">
                <a:ln>
                  <a:noFill/>
                </a:ln>
                <a:solidFill>
                  <a:srgbClr val="2A6FA8"/>
                </a:solidFill>
                <a:effectLst/>
                <a:uLnTx/>
                <a:uFillTx/>
                <a:latin typeface="Bodoni MT Condensed" panose="02070606080606020203" pitchFamily="18" charset="0"/>
                <a:ea typeface="Patrick Hand SC"/>
                <a:cs typeface="Patrick Hand SC"/>
                <a:sym typeface="Patrick Hand SC"/>
              </a:rPr>
              <a:t>When to Use the Toulmin Method?</a:t>
            </a:r>
            <a:endParaRPr kumimoji="0" lang="en-US" sz="3000" b="0" i="0" u="none" strike="noStrike" kern="0" cap="none" spc="0" normalizeH="0" baseline="0" noProof="0" dirty="0">
              <a:ln>
                <a:noFill/>
              </a:ln>
              <a:solidFill>
                <a:srgbClr val="CC0000"/>
              </a:solidFill>
              <a:effectLst/>
              <a:uLnTx/>
              <a:uFillTx/>
              <a:latin typeface="Bodoni MT Condensed" panose="02070606080606020203" pitchFamily="18" charset="0"/>
              <a:ea typeface="Patrick Hand SC"/>
              <a:cs typeface="Patrick Hand SC"/>
              <a:sym typeface="Patrick Hand SC"/>
            </a:endParaRPr>
          </a:p>
        </p:txBody>
      </p:sp>
      <p:sp>
        <p:nvSpPr>
          <p:cNvPr id="120" name="Google Shape;120;p21"/>
          <p:cNvSpPr txBox="1">
            <a:spLocks noGrp="1"/>
          </p:cNvSpPr>
          <p:nvPr>
            <p:ph type="body" idx="1"/>
          </p:nvPr>
        </p:nvSpPr>
        <p:spPr>
          <a:xfrm>
            <a:off x="2174358" y="1622304"/>
            <a:ext cx="2825815" cy="1767551"/>
          </a:xfrm>
          <a:prstGeom prst="rect">
            <a:avLst/>
          </a:prstGeom>
        </p:spPr>
        <p:txBody>
          <a:bodyPr spcFirstLastPara="1" wrap="square" lIns="91425" tIns="91425" rIns="91425" bIns="91425" anchor="t" anchorCtr="0">
            <a:noAutofit/>
          </a:bodyPr>
          <a:lstStyle/>
          <a:p>
            <a:pPr marL="0" lvl="0" indent="0" algn="l" rtl="0">
              <a:lnSpc>
                <a:spcPct val="114000"/>
              </a:lnSpc>
              <a:spcBef>
                <a:spcPts val="600"/>
              </a:spcBef>
              <a:spcAft>
                <a:spcPts val="0"/>
              </a:spcAft>
              <a:buNone/>
            </a:pPr>
            <a:r>
              <a:rPr lang="en" sz="1400" dirty="0">
                <a:latin typeface="Calibri Light" panose="020F0302020204030204" pitchFamily="34" charset="0"/>
                <a:cs typeface="Calibri Light" panose="020F0302020204030204" pitchFamily="34" charset="0"/>
              </a:rPr>
              <a:t>Great for </a:t>
            </a:r>
            <a:r>
              <a:rPr lang="en" sz="1400" i="1" dirty="0">
                <a:latin typeface="Calibri Light" panose="020F0302020204030204" pitchFamily="34" charset="0"/>
                <a:cs typeface="Calibri Light" panose="020F0302020204030204" pitchFamily="34" charset="0"/>
              </a:rPr>
              <a:t>most</a:t>
            </a:r>
            <a:r>
              <a:rPr lang="en" sz="1400" dirty="0">
                <a:latin typeface="Calibri Light" panose="020F0302020204030204" pitchFamily="34" charset="0"/>
                <a:cs typeface="Calibri Light" panose="020F0302020204030204" pitchFamily="34" charset="0"/>
              </a:rPr>
              <a:t> argumentative situations; follows something of a scientific method, and generally based on strong research and evidence accumulation. </a:t>
            </a:r>
            <a:endParaRPr sz="1400" dirty="0">
              <a:latin typeface="Calibri Light" panose="020F0302020204030204" pitchFamily="34" charset="0"/>
              <a:cs typeface="Calibri Light" panose="020F0302020204030204" pitchFamily="34" charset="0"/>
            </a:endParaRPr>
          </a:p>
        </p:txBody>
      </p:sp>
      <p:pic>
        <p:nvPicPr>
          <p:cNvPr id="121" name="Google Shape;121;p21">
            <a:extLst>
              <a:ext uri="{C183D7F6-B498-43B3-948B-1728B52AA6E4}">
                <adec:decorative xmlns:adec="http://schemas.microsoft.com/office/drawing/2017/decorative" val="1"/>
              </a:ext>
            </a:extLst>
          </p:cNvPr>
          <p:cNvPicPr preferRelativeResize="0"/>
          <p:nvPr/>
        </p:nvPicPr>
        <p:blipFill rotWithShape="1">
          <a:blip r:embed="rId3">
            <a:alphaModFix/>
          </a:blip>
          <a:srcRect l="21875" r="21875"/>
          <a:stretch/>
        </p:blipFill>
        <p:spPr>
          <a:xfrm>
            <a:off x="4913089" y="1616695"/>
            <a:ext cx="2336799" cy="2336799"/>
          </a:xfrm>
          <a:prstGeom prst="ellipse">
            <a:avLst/>
          </a:prstGeom>
          <a:noFill/>
          <a:ln>
            <a:noFill/>
          </a:ln>
        </p:spPr>
      </p:pic>
      <p:sp>
        <p:nvSpPr>
          <p:cNvPr id="7" name="Google Shape;1577;p14">
            <a:extLst>
              <a:ext uri="{FF2B5EF4-FFF2-40B4-BE49-F238E27FC236}">
                <a16:creationId xmlns:a16="http://schemas.microsoft.com/office/drawing/2014/main" id="{D7A5CC9C-70D2-D7D3-EA87-5DEDBE17BEF9}"/>
              </a:ext>
            </a:extLst>
          </p:cNvPr>
          <p:cNvSpPr txBox="1">
            <a:spLocks/>
          </p:cNvSpPr>
          <p:nvPr/>
        </p:nvSpPr>
        <p:spPr>
          <a:xfrm>
            <a:off x="8811000" y="0"/>
            <a:ext cx="333000" cy="393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1pPr>
            <a:lvl2pPr marR="0" lvl="1"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2pPr>
            <a:lvl3pPr marR="0" lvl="2"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3pPr>
            <a:lvl4pPr marR="0" lvl="3"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4pPr>
            <a:lvl5pPr marR="0" lvl="4"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5pPr>
            <a:lvl6pPr marR="0" lvl="5"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6pPr>
            <a:lvl7pPr marR="0" lvl="6"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7pPr>
            <a:lvl8pPr marR="0" lvl="7"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8pPr>
            <a:lvl9pPr marR="0" lvl="8" algn="r" rtl="0">
              <a:lnSpc>
                <a:spcPct val="100000"/>
              </a:lnSpc>
              <a:spcBef>
                <a:spcPts val="0"/>
              </a:spcBef>
              <a:spcAft>
                <a:spcPts val="0"/>
              </a:spcAft>
              <a:buClr>
                <a:srgbClr val="000000"/>
              </a:buClr>
              <a:buFont typeface="Arial"/>
              <a:buNone/>
              <a:defRPr sz="1200" b="0" i="0" u="none" strike="noStrike" cap="none">
                <a:solidFill>
                  <a:srgbClr val="FFFFFF"/>
                </a:solidFill>
                <a:latin typeface="Bangers"/>
                <a:ea typeface="Bangers"/>
                <a:cs typeface="Bangers"/>
                <a:sym typeface="Bangers"/>
              </a:defRPr>
            </a:lvl9pPr>
          </a:lstStyle>
          <a:p>
            <a:pPr algn="ctr"/>
            <a:fld id="{00000000-1234-1234-1234-123412341234}" type="slidenum">
              <a:rPr lang="en" sz="1000" smtClean="0">
                <a:solidFill>
                  <a:srgbClr val="000000"/>
                </a:solidFill>
                <a:latin typeface="Calibri Light" panose="020F0302020204030204" pitchFamily="34" charset="0"/>
                <a:cs typeface="Calibri Light" panose="020F0302020204030204" pitchFamily="34" charset="0"/>
              </a:rPr>
              <a:pPr algn="ctr"/>
              <a:t>9</a:t>
            </a:fld>
            <a:endParaRPr lang="en" sz="1000"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sld>
</file>

<file path=ppt/theme/theme1.xml><?xml version="1.0" encoding="utf-8"?>
<a:theme xmlns:a="http://schemas.openxmlformats.org/drawingml/2006/main" name="Seyton template">
  <a:themeElements>
    <a:clrScheme name="Custom 347">
      <a:dk1>
        <a:srgbClr val="434343"/>
      </a:dk1>
      <a:lt1>
        <a:srgbClr val="FFFFFF"/>
      </a:lt1>
      <a:dk2>
        <a:srgbClr val="7B8486"/>
      </a:dk2>
      <a:lt2>
        <a:srgbClr val="E3E9EB"/>
      </a:lt2>
      <a:accent1>
        <a:srgbClr val="2A95B7"/>
      </a:accent1>
      <a:accent2>
        <a:srgbClr val="80D5CC"/>
      </a:accent2>
      <a:accent3>
        <a:srgbClr val="E9CB74"/>
      </a:accent3>
      <a:accent4>
        <a:srgbClr val="D19E9E"/>
      </a:accent4>
      <a:accent5>
        <a:srgbClr val="E47474"/>
      </a:accent5>
      <a:accent6>
        <a:srgbClr val="9DAF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1347</Words>
  <Application>Microsoft Office PowerPoint</Application>
  <PresentationFormat>On-screen Show (16:9)</PresentationFormat>
  <Paragraphs>136</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Sniglet</vt:lpstr>
      <vt:lpstr>Courier New</vt:lpstr>
      <vt:lpstr>Patrick Hand SC</vt:lpstr>
      <vt:lpstr>Bodoni MT Condensed</vt:lpstr>
      <vt:lpstr>Arial</vt:lpstr>
      <vt:lpstr>Calibri Light</vt:lpstr>
      <vt:lpstr>Merriweather</vt:lpstr>
      <vt:lpstr>Wingdings</vt:lpstr>
      <vt:lpstr>Seyton template</vt:lpstr>
      <vt:lpstr>Recognizing Common Arguments, and Building your Own</vt:lpstr>
      <vt:lpstr>Argumentation, In Review</vt:lpstr>
      <vt:lpstr>Constructing the Argument</vt:lpstr>
      <vt:lpstr>Selecting Evidence</vt:lpstr>
      <vt:lpstr>Organizing Evidence</vt:lpstr>
      <vt:lpstr>Note:</vt:lpstr>
      <vt:lpstr>#1: Toulmin Method</vt:lpstr>
      <vt:lpstr>Toulmin Basics</vt:lpstr>
      <vt:lpstr>When to Use the Toulmin Method?</vt:lpstr>
      <vt:lpstr>#2: Rogerian Method</vt:lpstr>
      <vt:lpstr>Rogerian Basics</vt:lpstr>
      <vt:lpstr>When to Use the Rogerian Method?</vt:lpstr>
      <vt:lpstr>#3: Classical Method</vt:lpstr>
      <vt:lpstr>Classical Basics</vt:lpstr>
      <vt:lpstr>When to Use the Classical Method?</vt:lpstr>
      <vt:lpstr>The major difference in these new practices? Acknowledging the Counter-arguments.</vt:lpstr>
      <vt:lpstr>Addressing Counter Arguments</vt:lpstr>
      <vt:lpstr>Important!</vt:lpstr>
      <vt:lpstr>Three Considerations for Critical Reading</vt:lpstr>
      <vt:lpstr>Final Return to the Original Big Tech Article</vt:lpstr>
      <vt:lpstr>This concludes our seminar modules!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Common Arguments, and Building your Own In Three Common Structures</dc:title>
  <dc:creator>Dara Ramos</dc:creator>
  <cp:lastModifiedBy>Dara Ramos</cp:lastModifiedBy>
  <cp:revision>41</cp:revision>
  <dcterms:modified xsi:type="dcterms:W3CDTF">2022-08-22T23:41:45Z</dcterms:modified>
</cp:coreProperties>
</file>